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89" r:id="rId3"/>
    <p:sldId id="278" r:id="rId4"/>
    <p:sldId id="281" r:id="rId5"/>
    <p:sldId id="279" r:id="rId6"/>
    <p:sldId id="280" r:id="rId7"/>
    <p:sldId id="284" r:id="rId8"/>
    <p:sldId id="286" r:id="rId9"/>
    <p:sldId id="270" r:id="rId10"/>
    <p:sldId id="264" r:id="rId11"/>
    <p:sldId id="273" r:id="rId12"/>
    <p:sldId id="259" r:id="rId13"/>
    <p:sldId id="282" r:id="rId14"/>
    <p:sldId id="274" r:id="rId15"/>
    <p:sldId id="283" r:id="rId16"/>
    <p:sldId id="288" r:id="rId17"/>
    <p:sldId id="275" r:id="rId18"/>
    <p:sldId id="271" r:id="rId19"/>
    <p:sldId id="261" r:id="rId20"/>
    <p:sldId id="287" r:id="rId21"/>
    <p:sldId id="276" r:id="rId22"/>
    <p:sldId id="262" r:id="rId23"/>
    <p:sldId id="277" r:id="rId24"/>
    <p:sldId id="268" r:id="rId25"/>
    <p:sldId id="267" r:id="rId26"/>
    <p:sldId id="263" r:id="rId27"/>
    <p:sldId id="290" r:id="rId28"/>
    <p:sldId id="265" r:id="rId29"/>
    <p:sldId id="260" r:id="rId3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40FF"/>
    <a:srgbClr val="008000"/>
    <a:srgbClr val="941100"/>
    <a:srgbClr val="FF2F92"/>
    <a:srgbClr val="521B93"/>
    <a:srgbClr val="945200"/>
    <a:srgbClr val="6633F7"/>
    <a:srgbClr val="66FF66"/>
    <a:srgbClr val="FF5050"/>
    <a:srgbClr val="0000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56098" autoAdjust="0"/>
  </p:normalViewPr>
  <p:slideViewPr>
    <p:cSldViewPr>
      <p:cViewPr>
        <p:scale>
          <a:sx n="105" d="100"/>
          <a:sy n="105" d="100"/>
        </p:scale>
        <p:origin x="4320" y="640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0F2F0-1F6B-49DE-AECE-7ABEFCB92665}" type="datetimeFigureOut">
              <a:rPr lang="en-US" smtClean="0"/>
              <a:t>6/24/19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27D23-729D-4DE0-8772-1DBAF4BFE9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282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Hello Everyone,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I am Kirshanthan Sundararajah from Purdue University.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Today I am going to talk about composable, sound transformations of nested recursion and loops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This is a work done in collaboration with my adviser Milind Kulkarni.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6034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In order to build PolyRec,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--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We define all of these for a subset of programs.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Please refer our paper for why and how this subset affect our representation an soundness checking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582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Let’s look at the first piece of our puzzle, representing the iteration space.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029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  <a:p>
            <a:r>
              <a:rPr lang="en-US" b="0" dirty="0"/>
              <a:t>Let's look at an example,</a:t>
            </a:r>
          </a:p>
          <a:p>
            <a:r>
              <a:rPr lang="en-US" b="0" dirty="0"/>
              <a:t>Same program that we saw earlier, but the loop has been converted into a tail recursion foo.</a:t>
            </a:r>
          </a:p>
          <a:p>
            <a:endParaRPr lang="en-US" b="0" dirty="0"/>
          </a:p>
          <a:p>
            <a:r>
              <a:rPr lang="en-US" b="0" dirty="0"/>
              <a:t>Let's take a specific instance </a:t>
            </a:r>
            <a:r>
              <a:rPr lang="en-US" b="0" dirty="0" err="1"/>
              <a:t>i</a:t>
            </a:r>
            <a:r>
              <a:rPr lang="en-US" b="0" dirty="0"/>
              <a:t> is 1 and n is right child of left child of root.</a:t>
            </a:r>
          </a:p>
          <a:p>
            <a:r>
              <a:rPr lang="en-US" b="0" dirty="0"/>
              <a:t>Let's try to name it uniquely.</a:t>
            </a:r>
          </a:p>
          <a:p>
            <a:endParaRPr lang="en-US" b="0" dirty="0"/>
          </a:p>
          <a:p>
            <a:r>
              <a:rPr lang="en-US" b="0" dirty="0"/>
              <a:t>First let's label all these statements.</a:t>
            </a:r>
          </a:p>
          <a:p>
            <a:r>
              <a:rPr lang="en-US" b="0" dirty="0"/>
              <a:t>In order to produce the instance we have to go through these statements.</a:t>
            </a:r>
          </a:p>
          <a:p>
            <a:r>
              <a:rPr lang="en-US" b="0" dirty="0"/>
              <a:t>When I hit a statement I add the corresponding label to a running string.</a:t>
            </a:r>
          </a:p>
          <a:p>
            <a:r>
              <a:rPr lang="en-US" b="0" dirty="0"/>
              <a:t>(In order to reach the node where computation happens we have to go through the left recursive call)</a:t>
            </a:r>
          </a:p>
          <a:p>
            <a:r>
              <a:rPr lang="en-US" b="0" dirty="0"/>
              <a:t>This string is a unique name for the instance considered.</a:t>
            </a:r>
          </a:p>
          <a:p>
            <a:r>
              <a:rPr lang="en-US" b="0" dirty="0"/>
              <a:t>--</a:t>
            </a:r>
          </a:p>
          <a:p>
            <a:r>
              <a:rPr lang="en-US" b="0" dirty="0"/>
              <a:t>This is not a brand new representation, it has been used in Amiranoff and Cohen’s instance-wise reachability analysis.</a:t>
            </a:r>
          </a:p>
          <a:p>
            <a:r>
              <a:rPr lang="en-US" b="0" dirty="0"/>
              <a:t>But we did something different here. </a:t>
            </a:r>
          </a:p>
          <a:p>
            <a:r>
              <a:rPr lang="en-US" b="0" dirty="0"/>
              <a:t>We split up this string in such a way that only the labels belong to one function appear in a part. --</a:t>
            </a:r>
          </a:p>
          <a:p>
            <a:r>
              <a:rPr lang="en-US" b="0" dirty="0"/>
              <a:t>We call these parts dimensions.</a:t>
            </a:r>
          </a:p>
          <a:p>
            <a:r>
              <a:rPr lang="en-US" b="0" dirty="0"/>
              <a:t>We can uniquely identify each instance with such a string.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7561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summarize this representation.</a:t>
            </a:r>
          </a:p>
          <a:p>
            <a:endParaRPr lang="en-US" dirty="0"/>
          </a:p>
          <a:p>
            <a:r>
              <a:rPr lang="en-US" dirty="0"/>
              <a:t>In order to name these instance we need an alphabet</a:t>
            </a:r>
          </a:p>
          <a:p>
            <a:r>
              <a:rPr lang="en-US" dirty="0"/>
              <a:t>In addition to that we impose an order on this alphabet.</a:t>
            </a:r>
          </a:p>
          <a:p>
            <a:endParaRPr lang="en-US" dirty="0"/>
          </a:p>
          <a:p>
            <a:r>
              <a:rPr lang="en-US" dirty="0"/>
              <a:t>By imposing an order we can lexicographically order the strings. -- example.</a:t>
            </a:r>
          </a:p>
          <a:p>
            <a:r>
              <a:rPr lang="en-US" dirty="0"/>
              <a:t>This lexicographical order is same as the execution order of the corresponding instances – example</a:t>
            </a:r>
          </a:p>
          <a:p>
            <a:endParaRPr lang="en-US" dirty="0"/>
          </a:p>
          <a:p>
            <a:r>
              <a:rPr lang="en-US" dirty="0"/>
              <a:t>Number of these strings is possibly infinite. </a:t>
            </a:r>
          </a:p>
          <a:p>
            <a:r>
              <a:rPr lang="en-US" dirty="0"/>
              <a:t>But we can represent all of them succinctly with an automaton. </a:t>
            </a:r>
          </a:p>
          <a:p>
            <a:endParaRPr lang="en-US" dirty="0"/>
          </a:p>
          <a:p>
            <a:r>
              <a:rPr lang="en-US" dirty="0"/>
              <a:t>An automaton that accepts strings representing instances.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9471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Let's move on to our next piece, representing transformations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4420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we saw earlier, Scheduling transformation maps the input iteration space to the transformed one.</a:t>
            </a:r>
          </a:p>
          <a:p>
            <a:endParaRPr lang="en-US" dirty="0"/>
          </a:p>
          <a:p>
            <a:r>
              <a:rPr lang="en-US" dirty="0"/>
              <a:t>Input iteration space can be represented with –</a:t>
            </a:r>
          </a:p>
          <a:p>
            <a:endParaRPr lang="en-US" dirty="0"/>
          </a:p>
          <a:p>
            <a:r>
              <a:rPr lang="en-US" dirty="0"/>
              <a:t>Similarly, output iteration space can be represented with –</a:t>
            </a:r>
          </a:p>
          <a:p>
            <a:endParaRPr lang="en-US" dirty="0"/>
          </a:p>
          <a:p>
            <a:r>
              <a:rPr lang="en-US" dirty="0"/>
              <a:t>In order to map input instances to output instances, </a:t>
            </a:r>
          </a:p>
          <a:p>
            <a:r>
              <a:rPr lang="en-US" dirty="0"/>
              <a:t>we need a function to map strings generated by the input automaton to the strings accepted by the output automaton.</a:t>
            </a:r>
          </a:p>
          <a:p>
            <a:endParaRPr lang="en-US" dirty="0"/>
          </a:p>
          <a:p>
            <a:r>
              <a:rPr lang="en-US" dirty="0"/>
              <a:t>We can achieve this with a transducer.</a:t>
            </a:r>
          </a:p>
          <a:p>
            <a:endParaRPr lang="en-US" dirty="0"/>
          </a:p>
          <a:p>
            <a:r>
              <a:rPr lang="en-US" dirty="0"/>
              <a:t>Transducers are composable hence we can represent a sequence of transformation with a single composed transducer.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4395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of the complex transformations are a composition of multiple basic transformations.</a:t>
            </a:r>
          </a:p>
          <a:p>
            <a:endParaRPr lang="en-US" dirty="0"/>
          </a:p>
          <a:p>
            <a:r>
              <a:rPr lang="en-US" dirty="0"/>
              <a:t>For example, point blocking can be viewed as a composition of </a:t>
            </a:r>
          </a:p>
          <a:p>
            <a:endParaRPr lang="en-US" dirty="0"/>
          </a:p>
          <a:p>
            <a:r>
              <a:rPr lang="en-US" dirty="0"/>
              <a:t>code motion,</a:t>
            </a:r>
          </a:p>
          <a:p>
            <a:endParaRPr lang="en-US" dirty="0"/>
          </a:p>
          <a:p>
            <a:r>
              <a:rPr lang="en-US" dirty="0"/>
              <a:t>Interchange and,</a:t>
            </a:r>
          </a:p>
          <a:p>
            <a:endParaRPr lang="en-US" dirty="0"/>
          </a:p>
          <a:p>
            <a:r>
              <a:rPr lang="en-US" dirty="0"/>
              <a:t>String mining</a:t>
            </a:r>
          </a:p>
          <a:p>
            <a:endParaRPr lang="en-US" dirty="0"/>
          </a:p>
          <a:p>
            <a:r>
              <a:rPr lang="en-US" dirty="0"/>
              <a:t>When we add inlining to this puzzle we can realize traversal splicing too.</a:t>
            </a:r>
          </a:p>
          <a:p>
            <a:endParaRPr lang="en-US" dirty="0"/>
          </a:p>
          <a:p>
            <a:r>
              <a:rPr lang="en-US" dirty="0"/>
              <a:t>Please refer our paper to see how we design transducers for these individual basic transformations.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6264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Let's see how to represent dependences for recursion.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383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First Let's see how this is done for loop nests.</a:t>
            </a:r>
          </a:p>
          <a:p>
            <a:endParaRPr lang="en-US" b="0" dirty="0"/>
          </a:p>
          <a:p>
            <a:r>
              <a:rPr lang="en-US" b="0" dirty="0"/>
              <a:t>consider the instance (0, 0), it reads from the location a[1][0]</a:t>
            </a:r>
          </a:p>
          <a:p>
            <a:endParaRPr lang="en-US" b="0" dirty="0"/>
          </a:p>
          <a:p>
            <a:r>
              <a:rPr lang="en-US" b="0" dirty="0"/>
              <a:t>consider the instance (1, 0), it writes to the same location.</a:t>
            </a:r>
          </a:p>
          <a:p>
            <a:endParaRPr lang="en-US" b="0" dirty="0"/>
          </a:p>
          <a:p>
            <a:r>
              <a:rPr lang="en-US" b="0" dirty="0"/>
              <a:t>Hence there is a dependence exist between this pair of instances.</a:t>
            </a:r>
          </a:p>
          <a:p>
            <a:endParaRPr lang="en-US" b="0" dirty="0"/>
          </a:p>
          <a:p>
            <a:r>
              <a:rPr lang="en-US" b="0" dirty="0"/>
              <a:t>We can see the similar pattern between pairs of instances.</a:t>
            </a:r>
          </a:p>
          <a:p>
            <a:endParaRPr lang="en-US" b="0" dirty="0"/>
          </a:p>
          <a:p>
            <a:r>
              <a:rPr lang="en-US" b="0" dirty="0"/>
              <a:t>Point to note here is that any scheduling transformation should preserve the order of dependent pair of instances.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1616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Now let’s see how it is done in mix of recursion and loops.</a:t>
            </a:r>
          </a:p>
          <a:p>
            <a:endParaRPr lang="en-US" b="0" dirty="0"/>
          </a:p>
          <a:p>
            <a:r>
              <a:rPr lang="en-US" b="0" dirty="0"/>
              <a:t>consider the instance (0, root), it reads from the x[1] of root.</a:t>
            </a:r>
          </a:p>
          <a:p>
            <a:endParaRPr lang="en-US" b="0" dirty="0"/>
          </a:p>
          <a:p>
            <a:r>
              <a:rPr lang="en-US" b="0" dirty="0"/>
              <a:t>consider the instance (1, root), it writes to the same location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Hence there is a dependence exists between this pair of instances. </a:t>
            </a:r>
          </a:p>
          <a:p>
            <a:endParaRPr lang="en-US" b="0" dirty="0"/>
          </a:p>
          <a:p>
            <a:r>
              <a:rPr lang="en-US" b="0" dirty="0"/>
              <a:t>We can see the similar pattern between pairs of instances.</a:t>
            </a:r>
          </a:p>
          <a:p>
            <a:r>
              <a:rPr lang="en-US" b="0" dirty="0"/>
              <a:t>These are pairs of source and sink instances and there exist a dependence from source to sink.</a:t>
            </a:r>
          </a:p>
          <a:p>
            <a:endParaRPr lang="en-US" b="0" dirty="0"/>
          </a:p>
          <a:p>
            <a:r>
              <a:rPr lang="en-US" b="0" dirty="0"/>
              <a:t>The execution order between the source and sink must be preserved.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371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Let's start with the usefulness and challenges of restructuring transformations.</a:t>
            </a:r>
          </a:p>
          <a:p>
            <a:endParaRPr lang="en-US" dirty="0"/>
          </a:p>
          <a:p>
            <a:r>
              <a:rPr lang="en-US" dirty="0"/>
              <a:t>Loop nests are prevalent in many programs such as numerical linear algebra applications.</a:t>
            </a:r>
          </a:p>
          <a:p>
            <a:r>
              <a:rPr lang="en-US" dirty="0"/>
              <a:t>Restructuring transformations such as loop tiling, loop fusion etc. for loop-nests have been researched for many years.</a:t>
            </a:r>
          </a:p>
          <a:p>
            <a:r>
              <a:rPr lang="en-US" dirty="0"/>
              <a:t>Importantly, there are frameworks exist that unify those transformations.</a:t>
            </a:r>
          </a:p>
          <a:p>
            <a:endParaRPr lang="en-US" dirty="0"/>
          </a:p>
          <a:p>
            <a:r>
              <a:rPr lang="en-US" dirty="0"/>
              <a:t>Similar to loops, recursion also appears in many important applications.</a:t>
            </a:r>
          </a:p>
          <a:p>
            <a:r>
              <a:rPr lang="en-US" dirty="0"/>
              <a:t>There are restructuring transformations developed for mix of recursion and loops in recent years such as point blocking, traversal splicing etc.</a:t>
            </a:r>
          </a:p>
          <a:p>
            <a:r>
              <a:rPr lang="en-US" dirty="0"/>
              <a:t>But there is no unifying framework for those transformations.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4310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summarize these possibly infinite number of pairs.</a:t>
            </a:r>
          </a:p>
          <a:p>
            <a:endParaRPr lang="en-US" dirty="0"/>
          </a:p>
          <a:p>
            <a:r>
              <a:rPr lang="en-US" dirty="0"/>
              <a:t>We can see that the suffix parts of all source strings are the same. </a:t>
            </a:r>
          </a:p>
          <a:p>
            <a:r>
              <a:rPr lang="en-US" dirty="0"/>
              <a:t>Also suffix parts of all sink strings are the same.</a:t>
            </a:r>
          </a:p>
          <a:p>
            <a:r>
              <a:rPr lang="en-US" dirty="0"/>
              <a:t>For a given pair of source and sink, prefix is the same.</a:t>
            </a:r>
          </a:p>
          <a:p>
            <a:endParaRPr lang="en-US" dirty="0"/>
          </a:p>
          <a:p>
            <a:r>
              <a:rPr lang="en-US" dirty="0"/>
              <a:t>We can factor the prefix out. </a:t>
            </a:r>
          </a:p>
          <a:p>
            <a:endParaRPr lang="en-US" dirty="0"/>
          </a:p>
          <a:p>
            <a:r>
              <a:rPr lang="en-US" dirty="0"/>
              <a:t>By representing all possible prefixes as a regular expression we can succinctly represent these dependences.</a:t>
            </a:r>
          </a:p>
          <a:p>
            <a:endParaRPr lang="en-US" dirty="0"/>
          </a:p>
          <a:p>
            <a:r>
              <a:rPr lang="en-US" dirty="0"/>
              <a:t>We call this representation a “Witness Tuple”.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398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Let’s move on to our final piece of the puzzle, checking the soundness of sequence of transformations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574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We have the composed transformation as transducer.</a:t>
            </a:r>
          </a:p>
          <a:p>
            <a:endParaRPr lang="en-US" b="0" dirty="0"/>
          </a:p>
          <a:p>
            <a:r>
              <a:rPr lang="en-US" b="0" dirty="0"/>
              <a:t>For a given prefix, in the input program, instances represented by suffix</a:t>
            </a:r>
            <a:r>
              <a:rPr lang="en-US" b="0" baseline="-25000" dirty="0"/>
              <a:t>2</a:t>
            </a:r>
            <a:r>
              <a:rPr lang="en-US" b="0" dirty="0"/>
              <a:t> depends on instances represented by suffix</a:t>
            </a:r>
            <a:r>
              <a:rPr lang="en-US" b="0" baseline="-25000" dirty="0"/>
              <a:t>1</a:t>
            </a:r>
            <a:r>
              <a:rPr lang="en-US" b="0" dirty="0"/>
              <a:t>.</a:t>
            </a:r>
          </a:p>
          <a:p>
            <a:r>
              <a:rPr lang="en-US" b="0" dirty="0"/>
              <a:t>Hence instances I</a:t>
            </a:r>
            <a:r>
              <a:rPr lang="en-US" b="0" baseline="-25000" dirty="0"/>
              <a:t>1</a:t>
            </a:r>
            <a:r>
              <a:rPr lang="en-US" b="0" dirty="0"/>
              <a:t> to I</a:t>
            </a:r>
            <a:r>
              <a:rPr lang="en-US" b="0" baseline="-25000" dirty="0"/>
              <a:t>n</a:t>
            </a:r>
            <a:r>
              <a:rPr lang="en-US" b="0" baseline="0" dirty="0"/>
              <a:t> --Instances colored in purple.</a:t>
            </a:r>
          </a:p>
          <a:p>
            <a:r>
              <a:rPr lang="en-US" b="0" dirty="0"/>
              <a:t>happens before J</a:t>
            </a:r>
            <a:r>
              <a:rPr lang="en-US" b="0" baseline="-25000" dirty="0"/>
              <a:t>1</a:t>
            </a:r>
            <a:r>
              <a:rPr lang="en-US" b="0" dirty="0"/>
              <a:t> to </a:t>
            </a:r>
            <a:r>
              <a:rPr lang="en-US" b="0" dirty="0" err="1"/>
              <a:t>J</a:t>
            </a:r>
            <a:r>
              <a:rPr lang="en-US" b="0" baseline="-25000" dirty="0" err="1"/>
              <a:t>m</a:t>
            </a:r>
            <a:r>
              <a:rPr lang="en-US" b="0" baseline="-25000" dirty="0"/>
              <a:t> </a:t>
            </a:r>
            <a:r>
              <a:rPr lang="en-US" b="0" dirty="0"/>
              <a:t>--Instances colored in pink. </a:t>
            </a:r>
          </a:p>
          <a:p>
            <a:endParaRPr lang="en-US" b="0" dirty="0"/>
          </a:p>
          <a:p>
            <a:r>
              <a:rPr lang="en-US" b="0" dirty="0"/>
              <a:t>Running these suffixes through the transducer and projecting out,</a:t>
            </a:r>
          </a:p>
          <a:p>
            <a:r>
              <a:rPr lang="en-US" b="0" dirty="0"/>
              <a:t> </a:t>
            </a:r>
          </a:p>
          <a:p>
            <a:r>
              <a:rPr lang="en-US" b="0" dirty="0"/>
              <a:t>will get us the corresponding suffix primes in the output program.</a:t>
            </a:r>
          </a:p>
          <a:p>
            <a:endParaRPr lang="en-US" b="0" dirty="0"/>
          </a:p>
          <a:p>
            <a:r>
              <a:rPr lang="en-US" b="0" dirty="0"/>
              <a:t>If the dependences are preserved then same ordering must be there in the output program as well.</a:t>
            </a:r>
          </a:p>
          <a:p>
            <a:r>
              <a:rPr lang="en-US" b="0" dirty="0"/>
              <a:t>That means on the side of output program All the instances in the purple must happen before all the instances in pink.</a:t>
            </a:r>
          </a:p>
          <a:p>
            <a:endParaRPr lang="en-US" b="0" dirty="0"/>
          </a:p>
          <a:p>
            <a:r>
              <a:rPr lang="en-US" b="0" dirty="0"/>
              <a:t>Intuitively, this can be verified by </a:t>
            </a:r>
          </a:p>
          <a:p>
            <a:r>
              <a:rPr lang="en-US" b="0" dirty="0"/>
              <a:t>checking the order between I</a:t>
            </a:r>
            <a:r>
              <a:rPr lang="en-US" b="0" baseline="-25000" dirty="0"/>
              <a:t>n</a:t>
            </a:r>
            <a:r>
              <a:rPr lang="en-US" b="0" dirty="0"/>
              <a:t> , The latest instance of suffix</a:t>
            </a:r>
            <a:r>
              <a:rPr lang="en-US" b="0" baseline="-25000" dirty="0"/>
              <a:t>1</a:t>
            </a:r>
            <a:r>
              <a:rPr lang="en-US" b="0" dirty="0"/>
              <a:t>’ and </a:t>
            </a:r>
          </a:p>
          <a:p>
            <a:r>
              <a:rPr lang="en-US" b="0" dirty="0"/>
              <a:t>J</a:t>
            </a:r>
            <a:r>
              <a:rPr lang="en-US" b="0" baseline="-25000" dirty="0"/>
              <a:t>1</a:t>
            </a:r>
            <a:r>
              <a:rPr lang="en-US" b="0" dirty="0"/>
              <a:t> , earliest instance of suffix</a:t>
            </a:r>
            <a:r>
              <a:rPr lang="en-US" b="0" baseline="-25000" dirty="0"/>
              <a:t>2</a:t>
            </a:r>
            <a:r>
              <a:rPr lang="en-US" b="0" dirty="0"/>
              <a:t>’ in the output program.</a:t>
            </a:r>
          </a:p>
          <a:p>
            <a:r>
              <a:rPr lang="en-US" b="0" dirty="0"/>
              <a:t>We have a come up with a decidable algorithm to perform this check without directly finding I</a:t>
            </a:r>
            <a:r>
              <a:rPr lang="en-US" b="0" baseline="-25000" dirty="0"/>
              <a:t>n</a:t>
            </a:r>
            <a:r>
              <a:rPr lang="en-US" b="0" dirty="0"/>
              <a:t> and J</a:t>
            </a:r>
            <a:r>
              <a:rPr lang="en-US" b="0" baseline="-25000" dirty="0"/>
              <a:t>1</a:t>
            </a:r>
            <a:r>
              <a:rPr lang="en-US" b="0" dirty="0"/>
              <a:t>. </a:t>
            </a:r>
          </a:p>
          <a:p>
            <a:r>
              <a:rPr lang="en-US" b="0" dirty="0"/>
              <a:t>For more details on this algorithm, please refer our paper.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0115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We looked bunch of case studies.</a:t>
            </a:r>
          </a:p>
          <a:p>
            <a:r>
              <a:rPr lang="en-US" b="0" dirty="0"/>
              <a:t>We have considered programs with similar dependence structure as the ones used in point blocking and traversal splicing.</a:t>
            </a:r>
          </a:p>
          <a:p>
            <a:endParaRPr lang="en-US" b="0" dirty="0"/>
          </a:p>
          <a:p>
            <a:r>
              <a:rPr lang="en-US" b="0" dirty="0"/>
              <a:t>We have performed these transformation as a composition of basic transformations in our general framework and achieved speed ups over untransformed code.</a:t>
            </a:r>
          </a:p>
          <a:p>
            <a:endParaRPr lang="en-US" b="0" dirty="0"/>
          </a:p>
          <a:p>
            <a:r>
              <a:rPr lang="en-US" b="0" dirty="0"/>
              <a:t>Note that, In these cases the individual basic transformations safe. </a:t>
            </a:r>
          </a:p>
          <a:p>
            <a:r>
              <a:rPr lang="en-US" b="0" dirty="0"/>
              <a:t>We have also considered programs that have little more complex dependence structure that are not used in point blocking or traversal splicing.</a:t>
            </a:r>
          </a:p>
          <a:p>
            <a:endParaRPr lang="en-US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We were able to find a new composed transformation, that hasn't been presented in the literature.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where the individual basic transformations are unsafe.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But the composed transformation is safe.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And this transformation also gives us speed up over the untransformed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0991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There is a prototype of PolyRec available online for you to play around. </a:t>
            </a:r>
          </a:p>
          <a:p>
            <a:r>
              <a:rPr lang="en-US" b="0" dirty="0"/>
              <a:t>Thank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9399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That’ll be all and I am happy to take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3770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67048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1858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830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order to see the importance of a unifying approach and </a:t>
            </a:r>
          </a:p>
          <a:p>
            <a:r>
              <a:rPr lang="en-US" dirty="0"/>
              <a:t>refresh our understanding of restructuring or scheduling transformations,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Let’s look at an example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 simple computation is nested under doubly nested for loops</a:t>
            </a:r>
          </a:p>
          <a:p>
            <a:r>
              <a:rPr lang="en-US" dirty="0"/>
              <a:t>The piece of static code boxed in red can get executed multiple times dynamically. </a:t>
            </a:r>
          </a:p>
          <a:p>
            <a:endParaRPr lang="en-US" dirty="0"/>
          </a:p>
          <a:p>
            <a:r>
              <a:rPr lang="en-US" dirty="0"/>
              <a:t>These different executions are known as dynamic instances. They are shown in small circles over here.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let’s walk through execution --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dirty="0"/>
              <a:t>Point: </a:t>
            </a:r>
          </a:p>
          <a:p>
            <a:r>
              <a:rPr lang="en-US" dirty="0"/>
              <a:t>1) This set of dynamic instances are known as the iteration space.</a:t>
            </a:r>
          </a:p>
          <a:p>
            <a:r>
              <a:rPr lang="en-US" dirty="0"/>
              <a:t>2) There exist a particular order of execution among these dynamic instances.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38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let’s see how a scheduling transformation looks like.</a:t>
            </a:r>
          </a:p>
          <a:p>
            <a:endParaRPr lang="en-US" dirty="0"/>
          </a:p>
          <a:p>
            <a:r>
              <a:rPr lang="en-US" dirty="0"/>
              <a:t>Let’s take the previous example</a:t>
            </a:r>
          </a:p>
          <a:p>
            <a:endParaRPr lang="en-US" dirty="0"/>
          </a:p>
          <a:p>
            <a:r>
              <a:rPr lang="en-US" dirty="0"/>
              <a:t>Lets perform a code transformation in order to move the loop with index j out.</a:t>
            </a:r>
          </a:p>
          <a:p>
            <a:r>
              <a:rPr lang="en-US" dirty="0"/>
              <a:t>This is known as loop interchange.</a:t>
            </a:r>
          </a:p>
          <a:p>
            <a:endParaRPr lang="en-US" dirty="0"/>
          </a:p>
          <a:p>
            <a:r>
              <a:rPr lang="en-US" dirty="0"/>
              <a:t>We can build the corresponding iteration spaces as we saw earlier.</a:t>
            </a:r>
          </a:p>
          <a:p>
            <a:endParaRPr lang="en-US" dirty="0"/>
          </a:p>
          <a:p>
            <a:r>
              <a:rPr lang="en-US" dirty="0"/>
              <a:t>There is a one-to-one mapping between the dynamic instances of the input code and the transformed one.</a:t>
            </a:r>
          </a:p>
          <a:p>
            <a:r>
              <a:rPr lang="en-US" dirty="0"/>
              <a:t>The code transformation has changed the order of execution of dynamic instances.  </a:t>
            </a:r>
          </a:p>
          <a:p>
            <a:r>
              <a:rPr lang="en-US" dirty="0"/>
              <a:t>Originally the instances were executed row by row.</a:t>
            </a:r>
          </a:p>
          <a:p>
            <a:r>
              <a:rPr lang="en-US" dirty="0"/>
              <a:t>After the transformation they are executed col by col.</a:t>
            </a:r>
          </a:p>
          <a:p>
            <a:r>
              <a:rPr lang="en-US" dirty="0"/>
              <a:t>This type of transformation that changes the order of execution of instances is known as scheduling transformation.</a:t>
            </a:r>
          </a:p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923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It’s important these scheduling transformations are composable.</a:t>
            </a:r>
          </a:p>
          <a:p>
            <a:r>
              <a:rPr lang="en-US" dirty="0"/>
              <a:t>For example,</a:t>
            </a:r>
          </a:p>
          <a:p>
            <a:endParaRPr lang="en-US" dirty="0"/>
          </a:p>
          <a:p>
            <a:r>
              <a:rPr lang="en-US" dirty="0"/>
              <a:t>let’s consider doing loop reversal, say it breaks some dependences, hence it’s invalid.</a:t>
            </a:r>
          </a:p>
          <a:p>
            <a:r>
              <a:rPr lang="en-US" dirty="0"/>
              <a:t>let’s try performing loop interchange, say it also breaks some dependences, so it’s also invalid.</a:t>
            </a:r>
          </a:p>
          <a:p>
            <a:endParaRPr lang="en-US" dirty="0"/>
          </a:p>
          <a:p>
            <a:r>
              <a:rPr lang="en-US" dirty="0"/>
              <a:t>But if we do loop reversal and loop interchange one after the other, it may result in a valid transformation.</a:t>
            </a:r>
          </a:p>
          <a:p>
            <a:r>
              <a:rPr lang="en-US" dirty="0"/>
              <a:t>Hence we need a way of reasoning about a sequence of transformations.   </a:t>
            </a:r>
          </a:p>
          <a:p>
            <a:endParaRPr lang="en-US" dirty="0"/>
          </a:p>
          <a:p>
            <a:r>
              <a:rPr lang="en-US" dirty="0"/>
              <a:t>In the loop world frameworks such as Polyhedral model are there to handle the composition of scheduling transformations.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756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Now let's move on to the world of recursion</a:t>
            </a:r>
          </a:p>
          <a:p>
            <a:r>
              <a:rPr lang="en-US" b="0" dirty="0"/>
              <a:t>Like loops, recursion also produce dynamic instances</a:t>
            </a:r>
          </a:p>
          <a:p>
            <a:endParaRPr lang="en-US" b="0" dirty="0"/>
          </a:p>
          <a:p>
            <a:r>
              <a:rPr lang="en-US" b="0" dirty="0"/>
              <a:t>Let’s look at an example.</a:t>
            </a:r>
          </a:p>
          <a:p>
            <a:r>
              <a:rPr lang="en-US" b="0" dirty="0"/>
              <a:t>consider the loop that runs from 0 to N-1. </a:t>
            </a:r>
          </a:p>
          <a:p>
            <a:endParaRPr lang="en-US" b="0" dirty="0"/>
          </a:p>
          <a:p>
            <a:r>
              <a:rPr lang="en-US" b="0" dirty="0"/>
              <a:t>For each iteration we recursively traverse a tree and perform computations on each of its nodes.</a:t>
            </a:r>
          </a:p>
          <a:p>
            <a:r>
              <a:rPr lang="en-US" b="0" dirty="0"/>
              <a:t>Let’s walk through this example. considering the small tree over here.</a:t>
            </a:r>
          </a:p>
          <a:p>
            <a:r>
              <a:rPr lang="en-US" b="0" dirty="0"/>
              <a:t> </a:t>
            </a:r>
          </a:p>
          <a:p>
            <a:r>
              <a:rPr lang="en-US" b="0" dirty="0"/>
              <a:t>In order to build the iteration space, we need to know the loop index ‘i’, and in which tree node ‘n’, the computation is being performed.</a:t>
            </a:r>
          </a:p>
          <a:p>
            <a:r>
              <a:rPr lang="en-US" b="0" dirty="0"/>
              <a:t>when ‘i’ is 0 and ‘n’ is root …</a:t>
            </a:r>
          </a:p>
          <a:p>
            <a:r>
              <a:rPr lang="en-US" b="0" dirty="0"/>
              <a:t>-- </a:t>
            </a:r>
          </a:p>
          <a:p>
            <a:r>
              <a:rPr lang="en-US" b="0" dirty="0"/>
              <a:t>similar to loops we can build an iteration space.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607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let’s see how scheduling transformations work for recursion</a:t>
            </a:r>
          </a:p>
          <a:p>
            <a:endParaRPr lang="en-US" dirty="0"/>
          </a:p>
          <a:p>
            <a:r>
              <a:rPr lang="en-US" dirty="0"/>
              <a:t>Consider the previous example.</a:t>
            </a:r>
          </a:p>
          <a:p>
            <a:endParaRPr lang="en-US" dirty="0"/>
          </a:p>
          <a:p>
            <a:r>
              <a:rPr lang="en-US" dirty="0"/>
              <a:t>We perform a code transformation such that, we traverse the tree once and for each node perform the whole loop of computations, this is called interchange</a:t>
            </a:r>
          </a:p>
          <a:p>
            <a:endParaRPr lang="en-US" dirty="0"/>
          </a:p>
          <a:p>
            <a:r>
              <a:rPr lang="en-US" dirty="0"/>
              <a:t>Like loop nests we can build the corresponding iteration spaces. </a:t>
            </a:r>
          </a:p>
          <a:p>
            <a:endParaRPr lang="en-US" dirty="0"/>
          </a:p>
          <a:p>
            <a:r>
              <a:rPr lang="en-US" dirty="0"/>
              <a:t>we can see the one-to-one correspondence between instances.</a:t>
            </a:r>
          </a:p>
          <a:p>
            <a:r>
              <a:rPr lang="en-US" dirty="0"/>
              <a:t>And the change in the order of execution. </a:t>
            </a:r>
          </a:p>
          <a:p>
            <a:r>
              <a:rPr lang="en-US" dirty="0"/>
              <a:t>Earlier instances were executed row by row and now they are executed col by col.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437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 recent years,</a:t>
            </a:r>
          </a:p>
          <a:p>
            <a:r>
              <a:rPr lang="en-US" dirty="0"/>
              <a:t>There has been a significant amount of work done on developing scheduling transformations for mix of recursion and loops such as point blocking and traversal splicing.</a:t>
            </a:r>
          </a:p>
          <a:p>
            <a:r>
              <a:rPr lang="en-US" dirty="0"/>
              <a:t>These transformations work well in isolation, but no unifying framework.</a:t>
            </a:r>
          </a:p>
          <a:p>
            <a:r>
              <a:rPr lang="en-US" dirty="0"/>
              <a:t>So, why a unifying framework and composability of scheduling transformations are important?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2410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Necessary to check the legality of a complex transformation which is composed of individual transformations that are not legal.</a:t>
            </a:r>
          </a:p>
          <a:p>
            <a:r>
              <a:rPr lang="en-US" b="0" dirty="0"/>
              <a:t>Let’s look at an example. </a:t>
            </a:r>
          </a:p>
          <a:p>
            <a:r>
              <a:rPr lang="en-US" b="0" dirty="0"/>
              <a:t>same code we saw earlier with a little more complex dependences.</a:t>
            </a:r>
          </a:p>
          <a:p>
            <a:endParaRPr lang="en-US" b="0" dirty="0"/>
          </a:p>
          <a:p>
            <a:r>
              <a:rPr lang="en-US" b="0" dirty="0"/>
              <a:t>Lets take the post-order traversal and try to convert it into a preorder traversal. </a:t>
            </a:r>
          </a:p>
          <a:p>
            <a:r>
              <a:rPr lang="en-US" b="0" dirty="0"/>
              <a:t>The computation has dependences with recursive calls and these dependences are broken.</a:t>
            </a:r>
          </a:p>
          <a:p>
            <a:r>
              <a:rPr lang="en-US" b="0" dirty="0"/>
              <a:t>-- Hence it’s invalid.</a:t>
            </a:r>
          </a:p>
          <a:p>
            <a:endParaRPr lang="en-US" b="0" dirty="0"/>
          </a:p>
          <a:p>
            <a:r>
              <a:rPr lang="en-US" b="0" dirty="0"/>
              <a:t>Let’s try to perform an interchange as we saw earlier.</a:t>
            </a:r>
          </a:p>
          <a:p>
            <a:r>
              <a:rPr lang="en-US" b="0" dirty="0"/>
              <a:t>There are loop carried dependences broken by this transformation.</a:t>
            </a:r>
          </a:p>
          <a:p>
            <a:r>
              <a:rPr lang="en-US" b="0" dirty="0"/>
              <a:t>-- Hence it’s invalid.</a:t>
            </a:r>
          </a:p>
          <a:p>
            <a:endParaRPr lang="en-US" b="0" dirty="0"/>
          </a:p>
          <a:p>
            <a:r>
              <a:rPr lang="en-US" b="0" dirty="0"/>
              <a:t>But surprisingly if you convert pre-order to post-order and then perform interchange, </a:t>
            </a:r>
          </a:p>
          <a:p>
            <a:r>
              <a:rPr lang="en-US" b="0" dirty="0"/>
              <a:t>-- it’s a valid transformation.</a:t>
            </a:r>
          </a:p>
          <a:p>
            <a:endParaRPr lang="en-US" b="0" dirty="0"/>
          </a:p>
          <a:p>
            <a:r>
              <a:rPr lang="en-US" b="0" dirty="0"/>
              <a:t>We need a unifying framework to handle this scenario.</a:t>
            </a:r>
          </a:p>
          <a:p>
            <a:endParaRPr lang="en-US" b="0" dirty="0"/>
          </a:p>
          <a:p>
            <a:r>
              <a:rPr lang="en-US" b="0" dirty="0"/>
              <a:t>The rest of this talk is about how did we build such a unifying approach called PolyRec.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27D23-729D-4DE0-8772-1DBAF4BFE9C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231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>
            <a:normAutofit/>
          </a:bodyPr>
          <a:lstStyle>
            <a:lvl1pPr>
              <a:defRPr sz="4000">
                <a:latin typeface="Gill Sans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  <a:latin typeface="Gill Sans M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C8F1-1D08-704A-8FB0-356B0F386442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62BB0D-B5A7-4AD7-8624-6645CF0AB6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246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ill Sans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Gill Sans MT" pitchFamily="34" charset="0"/>
              </a:defRPr>
            </a:lvl1pPr>
            <a:lvl2pPr>
              <a:defRPr>
                <a:solidFill>
                  <a:schemeClr val="tx2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2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2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2"/>
                </a:solidFill>
                <a:latin typeface="Gill Sans MT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D26C-4651-2A4A-AD99-445812878CB1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678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>
            <a:lvl1pPr>
              <a:defRPr>
                <a:latin typeface="Gill Sans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>
            <a:lvl1pPr>
              <a:defRPr>
                <a:latin typeface="Gill Sans MT" pitchFamily="34" charset="0"/>
              </a:defRPr>
            </a:lvl1pPr>
            <a:lvl2pPr>
              <a:defRPr>
                <a:solidFill>
                  <a:schemeClr val="tx2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2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2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2"/>
                </a:solidFill>
                <a:latin typeface="Gill Sans MT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DD231-0FD2-2F42-A178-A2981AD408BD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77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ill Sans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2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2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2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2"/>
                </a:solidFill>
                <a:latin typeface="Gill Sans MT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4BF51-0E1F-A543-9255-FB332D28CD1A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62BB0D-B5A7-4AD7-8624-6645CF0AB6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67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Gill Sans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Gill Sans MT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F6CA7-955E-9942-93A7-D92D88081460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656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ill Sans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latin typeface="Gill Sans MT" pitchFamily="34" charset="0"/>
              </a:defRPr>
            </a:lvl1pPr>
            <a:lvl2pPr>
              <a:defRPr sz="2400">
                <a:solidFill>
                  <a:schemeClr val="tx2"/>
                </a:solidFill>
                <a:latin typeface="Gill Sans MT" pitchFamily="34" charset="0"/>
              </a:defRPr>
            </a:lvl2pPr>
            <a:lvl3pPr>
              <a:defRPr sz="2000">
                <a:solidFill>
                  <a:schemeClr val="tx2"/>
                </a:solidFill>
                <a:latin typeface="Gill Sans MT" pitchFamily="34" charset="0"/>
              </a:defRPr>
            </a:lvl3pPr>
            <a:lvl4pPr>
              <a:defRPr sz="1800">
                <a:solidFill>
                  <a:schemeClr val="tx2"/>
                </a:solidFill>
                <a:latin typeface="Gill Sans MT" pitchFamily="34" charset="0"/>
              </a:defRPr>
            </a:lvl4pPr>
            <a:lvl5pPr>
              <a:defRPr sz="1800">
                <a:solidFill>
                  <a:schemeClr val="tx2"/>
                </a:solidFill>
                <a:latin typeface="Gill Sans MT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latin typeface="Gill Sans MT" pitchFamily="34" charset="0"/>
              </a:defRPr>
            </a:lvl1pPr>
            <a:lvl2pPr>
              <a:defRPr sz="2400">
                <a:solidFill>
                  <a:schemeClr val="tx2"/>
                </a:solidFill>
                <a:latin typeface="Gill Sans MT" pitchFamily="34" charset="0"/>
              </a:defRPr>
            </a:lvl2pPr>
            <a:lvl3pPr>
              <a:defRPr sz="2000">
                <a:solidFill>
                  <a:schemeClr val="tx2"/>
                </a:solidFill>
                <a:latin typeface="Gill Sans MT" pitchFamily="34" charset="0"/>
              </a:defRPr>
            </a:lvl3pPr>
            <a:lvl4pPr>
              <a:defRPr sz="1800">
                <a:solidFill>
                  <a:schemeClr val="tx2"/>
                </a:solidFill>
                <a:latin typeface="Gill Sans MT" pitchFamily="34" charset="0"/>
              </a:defRPr>
            </a:lvl4pPr>
            <a:lvl5pPr>
              <a:defRPr sz="1800">
                <a:solidFill>
                  <a:schemeClr val="tx2"/>
                </a:solidFill>
                <a:latin typeface="Gill Sans MT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E0CE2-0104-244B-A4FB-CAF53912702C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013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ill Sans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latin typeface="Gill Sans M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>
                <a:latin typeface="Gill Sans MT" pitchFamily="34" charset="0"/>
              </a:defRPr>
            </a:lvl1pPr>
            <a:lvl2pPr>
              <a:defRPr sz="2000">
                <a:solidFill>
                  <a:schemeClr val="tx2"/>
                </a:solidFill>
                <a:latin typeface="Gill Sans MT" pitchFamily="34" charset="0"/>
              </a:defRPr>
            </a:lvl2pPr>
            <a:lvl3pPr>
              <a:defRPr sz="1800">
                <a:solidFill>
                  <a:schemeClr val="tx2"/>
                </a:solidFill>
                <a:latin typeface="Gill Sans MT" pitchFamily="34" charset="0"/>
              </a:defRPr>
            </a:lvl3pPr>
            <a:lvl4pPr>
              <a:defRPr sz="1600">
                <a:solidFill>
                  <a:schemeClr val="tx2"/>
                </a:solidFill>
                <a:latin typeface="Gill Sans MT" pitchFamily="34" charset="0"/>
              </a:defRPr>
            </a:lvl4pPr>
            <a:lvl5pPr>
              <a:defRPr sz="1600">
                <a:solidFill>
                  <a:schemeClr val="tx2"/>
                </a:solidFill>
                <a:latin typeface="Gill Sans MT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latin typeface="Gill Sans M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>
                <a:latin typeface="Gill Sans MT" pitchFamily="34" charset="0"/>
              </a:defRPr>
            </a:lvl1pPr>
            <a:lvl2pPr>
              <a:defRPr sz="2000">
                <a:solidFill>
                  <a:schemeClr val="tx2"/>
                </a:solidFill>
                <a:latin typeface="Gill Sans MT" pitchFamily="34" charset="0"/>
              </a:defRPr>
            </a:lvl2pPr>
            <a:lvl3pPr>
              <a:defRPr sz="1800">
                <a:solidFill>
                  <a:schemeClr val="tx2"/>
                </a:solidFill>
                <a:latin typeface="Gill Sans MT" pitchFamily="34" charset="0"/>
              </a:defRPr>
            </a:lvl3pPr>
            <a:lvl4pPr>
              <a:defRPr sz="1600">
                <a:solidFill>
                  <a:schemeClr val="tx2"/>
                </a:solidFill>
                <a:latin typeface="Gill Sans MT" pitchFamily="34" charset="0"/>
              </a:defRPr>
            </a:lvl4pPr>
            <a:lvl5pPr>
              <a:defRPr sz="1600">
                <a:solidFill>
                  <a:schemeClr val="tx2"/>
                </a:solidFill>
                <a:latin typeface="Gill Sans MT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836A-06AC-9743-B23C-2BBC0EF805D7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682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ill Sans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3F83-8DC1-7C48-8713-0FF8AA0EDEBB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995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17B57-6AEA-9B4C-B68A-2FDC723EBEE2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8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>
                <a:latin typeface="Gill Sans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>
                <a:latin typeface="Gill Sans MT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Gill Sans MT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Gill Sans MT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Gill Sans MT" pitchFamily="34" charset="0"/>
              </a:defRPr>
            </a:lvl4pPr>
            <a:lvl5pPr>
              <a:defRPr sz="2000">
                <a:solidFill>
                  <a:schemeClr val="tx2"/>
                </a:solidFill>
                <a:latin typeface="Gill Sans MT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  <a:latin typeface="Gill Sans MT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69634-FED9-7E49-81D7-0C63DB1A051A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931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latin typeface="Gill Sans MT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  <a:latin typeface="Gill Sans MT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362A6-6C8A-F748-9CF4-38DEBB53E66D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43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CD82A53-B217-A446-B357-FD00317FB55E}" type="datetime1">
              <a:rPr lang="en-US" smtClean="0"/>
              <a:t>6/24/19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162BB0D-B5A7-4AD7-8624-6645CF0AB6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7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Gill Sans M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2"/>
          </a:solidFill>
          <a:latin typeface="Gill Sans MT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Gill Sans MT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Gill Sans MT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Gill Sans MT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Gill Sans MT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Kirshanthan\Desktop\ASPLOS\Purd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7" y="3700391"/>
            <a:ext cx="3819525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Kirshanthan\Desktop\ASPLOS\purp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" y="3562350"/>
            <a:ext cx="1600200" cy="141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42950"/>
            <a:ext cx="7772400" cy="1102519"/>
          </a:xfrm>
        </p:spPr>
        <p:txBody>
          <a:bodyPr>
            <a:noAutofit/>
          </a:bodyPr>
          <a:lstStyle/>
          <a:p>
            <a:r>
              <a:rPr lang="en-US" sz="4800" dirty="0"/>
              <a:t>Composable, Sound Transformations of Nested Recursion and Loops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52700"/>
            <a:ext cx="9144000" cy="131445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ill Sans MT" pitchFamily="34" charset="0"/>
              </a:rPr>
              <a:t>Kirshanthan Sundararajah and Milind Kulkarni</a:t>
            </a:r>
          </a:p>
          <a:p>
            <a:r>
              <a:rPr lang="en-US" sz="2800" dirty="0">
                <a:latin typeface="Gill Sans MT" pitchFamily="34" charset="0"/>
              </a:rPr>
              <a:t>School of Electrical and Computer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4ED236-BFE8-0D46-AE3B-62DA6A4EF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49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69"/>
    </mc:Choice>
    <mc:Fallback xmlns="">
      <p:transition spd="slow" advTm="1696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1BAC7-ECD3-C046-8941-23A1A047B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CBFF5-FCFB-6B4E-9C26-D6299449A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Representation of </a:t>
            </a:r>
            <a:r>
              <a:rPr lang="en-US" dirty="0">
                <a:solidFill>
                  <a:srgbClr val="FF0000"/>
                </a:solidFill>
              </a:rPr>
              <a:t>Iteration Space</a:t>
            </a:r>
          </a:p>
          <a:p>
            <a:r>
              <a:rPr lang="en-US" dirty="0"/>
              <a:t>A Representation of  </a:t>
            </a:r>
            <a:r>
              <a:rPr lang="en-US" dirty="0">
                <a:solidFill>
                  <a:srgbClr val="FF0000"/>
                </a:solidFill>
              </a:rPr>
              <a:t>Transformations</a:t>
            </a:r>
          </a:p>
          <a:p>
            <a:r>
              <a:rPr lang="en-US" dirty="0"/>
              <a:t>A Representation of </a:t>
            </a:r>
            <a:r>
              <a:rPr lang="en-US" dirty="0">
                <a:solidFill>
                  <a:srgbClr val="FF0000"/>
                </a:solidFill>
              </a:rPr>
              <a:t>Dependences</a:t>
            </a:r>
          </a:p>
          <a:p>
            <a:r>
              <a:rPr lang="en-US" dirty="0"/>
              <a:t>A Check for </a:t>
            </a:r>
            <a:r>
              <a:rPr lang="en-US" dirty="0">
                <a:solidFill>
                  <a:srgbClr val="FF0000"/>
                </a:solidFill>
              </a:rPr>
              <a:t>Soundness of Transformations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90693-BBFD-BC43-9266-FCD4916F7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862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863"/>
    </mc:Choice>
    <mc:Fallback xmlns="">
      <p:transition spd="slow" advTm="7386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1BAC7-ECD3-C046-8941-23A1A047B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CBFF5-FCFB-6B4E-9C26-D6299449A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Representation of </a:t>
            </a:r>
            <a:r>
              <a:rPr lang="en-US" dirty="0">
                <a:solidFill>
                  <a:srgbClr val="FF0000"/>
                </a:solidFill>
              </a:rPr>
              <a:t>Iteration Space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Representation of  Transformations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Representation of Dependences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Check for Soundness of Transformations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90693-BBFD-BC43-9266-FCD4916F7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817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863"/>
    </mc:Choice>
    <mc:Fallback xmlns="">
      <p:transition spd="slow" advTm="73863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>
            <a:extLst>
              <a:ext uri="{FF2B5EF4-FFF2-40B4-BE49-F238E27FC236}">
                <a16:creationId xmlns:a16="http://schemas.microsoft.com/office/drawing/2014/main" id="{E6E943C0-24C0-1948-ADCB-D6C0DE665876}"/>
              </a:ext>
            </a:extLst>
          </p:cNvPr>
          <p:cNvSpPr txBox="1"/>
          <p:nvPr/>
        </p:nvSpPr>
        <p:spPr>
          <a:xfrm>
            <a:off x="211032" y="1089719"/>
            <a:ext cx="3816792" cy="2800767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void foo(int i, Node* n){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if(i&gt;=N) return;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bar(i, n);   </a:t>
            </a:r>
            <a:endParaRPr lang="en-US" sz="1600" baseline="-25000" dirty="0">
              <a:latin typeface="Monaco" pitchFamily="2" charset="77"/>
            </a:endParaRP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foo(i+1, n); </a:t>
            </a:r>
            <a:endParaRPr lang="en-US" sz="1600" baseline="-25000" dirty="0">
              <a:latin typeface="Monaco" pitchFamily="2" charset="77"/>
            </a:endParaRP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void bar(int i, Node* n){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if(n==NULL) return;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bar(i, n-&gt;l);</a:t>
            </a:r>
            <a:endParaRPr lang="en-US" sz="1600" baseline="30000" dirty="0">
              <a:latin typeface="Monaco" pitchFamily="2" charset="77"/>
            </a:endParaRP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bar(i, n-&gt;r);</a:t>
            </a:r>
            <a:endParaRPr lang="en-US" sz="1600" baseline="30000" dirty="0">
              <a:latin typeface="Monaco" pitchFamily="2" charset="77"/>
            </a:endParaRP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n-&gt;x[i] += 2*n-&gt;x[i+1]; </a:t>
            </a:r>
            <a:endParaRPr lang="en-US" sz="1600" baseline="-25000" dirty="0">
              <a:latin typeface="Monaco" pitchFamily="2" charset="77"/>
            </a:endParaRP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6FD22D-F031-6B44-B177-7C483B384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Iteration Space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16C7A9-8E0E-FF47-95FC-8DF4E1DCAC72}"/>
              </a:ext>
            </a:extLst>
          </p:cNvPr>
          <p:cNvSpPr txBox="1"/>
          <p:nvPr/>
        </p:nvSpPr>
        <p:spPr>
          <a:xfrm>
            <a:off x="211923" y="1089719"/>
            <a:ext cx="3816792" cy="2800767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void foo(int i, Node* n){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if(i&gt;=N) return;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bar(i, n);   //</a:t>
            </a:r>
            <a:r>
              <a:rPr lang="en-US" sz="1600" dirty="0">
                <a:latin typeface="Monaco" pitchFamily="2" charset="77"/>
              </a:rPr>
              <a:t>t</a:t>
            </a:r>
            <a:r>
              <a:rPr lang="en-US" sz="1600" baseline="-25000" dirty="0">
                <a:latin typeface="Monaco" pitchFamily="2" charset="77"/>
              </a:rPr>
              <a:t>1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foo(i+1, n); //</a:t>
            </a:r>
            <a:r>
              <a:rPr lang="en-US" sz="1600" dirty="0">
                <a:latin typeface="Monaco" pitchFamily="2" charset="77"/>
              </a:rPr>
              <a:t>r</a:t>
            </a:r>
            <a:r>
              <a:rPr lang="en-US" sz="1600" baseline="-25000" dirty="0">
                <a:latin typeface="Monaco" pitchFamily="2" charset="77"/>
              </a:rPr>
              <a:t>1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void bar(int i, Node* n){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if(n==NULL) return;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bar(i, n-&gt;l);//</a:t>
            </a:r>
            <a:r>
              <a:rPr lang="en-US" sz="1600" dirty="0">
                <a:latin typeface="Monaco" pitchFamily="2" charset="77"/>
              </a:rPr>
              <a:t>r</a:t>
            </a:r>
            <a:r>
              <a:rPr lang="en-US" sz="1600" baseline="-25000" dirty="0">
                <a:latin typeface="Monaco" pitchFamily="2" charset="77"/>
              </a:rPr>
              <a:t>2</a:t>
            </a:r>
            <a:r>
              <a:rPr lang="en-US" sz="1600" baseline="30000" dirty="0">
                <a:latin typeface="Monaco" pitchFamily="2" charset="77"/>
              </a:rPr>
              <a:t>l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bar(i, n-&gt;r);//</a:t>
            </a:r>
            <a:r>
              <a:rPr lang="en-US" sz="1600" dirty="0">
                <a:latin typeface="Monaco" pitchFamily="2" charset="77"/>
              </a:rPr>
              <a:t>r</a:t>
            </a:r>
            <a:r>
              <a:rPr lang="en-US" sz="1600" baseline="-25000" dirty="0">
                <a:latin typeface="Monaco" pitchFamily="2" charset="77"/>
              </a:rPr>
              <a:t>2</a:t>
            </a:r>
            <a:r>
              <a:rPr lang="en-US" sz="1600" baseline="30000" dirty="0">
                <a:latin typeface="Monaco" pitchFamily="2" charset="77"/>
              </a:rPr>
              <a:t>r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n-&gt;x[i] += 2*n-&gt;x[i+1]; //</a:t>
            </a:r>
            <a:r>
              <a:rPr lang="en-US" sz="1600" dirty="0">
                <a:latin typeface="Monaco" pitchFamily="2" charset="77"/>
              </a:rPr>
              <a:t>s</a:t>
            </a:r>
            <a:r>
              <a:rPr lang="en-US" sz="1600" baseline="-25000" dirty="0">
                <a:latin typeface="Monaco" pitchFamily="2" charset="77"/>
              </a:rPr>
              <a:t>1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10A69C-3994-DE49-9F6F-83F1D33B0D06}"/>
              </a:ext>
            </a:extLst>
          </p:cNvPr>
          <p:cNvSpPr txBox="1"/>
          <p:nvPr/>
        </p:nvSpPr>
        <p:spPr>
          <a:xfrm>
            <a:off x="4075854" y="1112000"/>
            <a:ext cx="3217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i = 1, n = root-&gt;l-&gt;</a:t>
            </a:r>
            <a:r>
              <a:rPr lang="en-US" dirty="0">
                <a:solidFill>
                  <a:schemeClr val="tx2"/>
                </a:solidFill>
              </a:rPr>
              <a:t>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843AB-7154-4C41-A13B-DB5F188BCDB7}"/>
              </a:ext>
            </a:extLst>
          </p:cNvPr>
          <p:cNvSpPr txBox="1"/>
          <p:nvPr/>
        </p:nvSpPr>
        <p:spPr>
          <a:xfrm>
            <a:off x="6365526" y="2936824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[r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t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r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baseline="30000" dirty="0">
                <a:solidFill>
                  <a:schemeClr val="tx2"/>
                </a:solidFill>
                <a:latin typeface="Monaco" pitchFamily="2" charset="77"/>
              </a:rPr>
              <a:t>l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r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baseline="300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s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C98FE9-4A02-7049-B0C5-97591B28BE57}"/>
              </a:ext>
            </a:extLst>
          </p:cNvPr>
          <p:cNvSpPr txBox="1"/>
          <p:nvPr/>
        </p:nvSpPr>
        <p:spPr>
          <a:xfrm>
            <a:off x="6019800" y="4033381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[</a:t>
            </a:r>
            <a:r>
              <a:rPr lang="en-US" dirty="0">
                <a:solidFill>
                  <a:srgbClr val="FF0000"/>
                </a:solidFill>
                <a:latin typeface="Monaco" pitchFamily="2" charset="77"/>
              </a:rPr>
              <a:t>r</a:t>
            </a:r>
            <a:r>
              <a:rPr lang="en-US" baseline="-25000" dirty="0">
                <a:solidFill>
                  <a:srgbClr val="FF0000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rgbClr val="FF0000"/>
                </a:solidFill>
                <a:latin typeface="Monaco" pitchFamily="2" charset="77"/>
              </a:rPr>
              <a:t> t</a:t>
            </a:r>
            <a:r>
              <a:rPr lang="en-US" baseline="-25000" dirty="0">
                <a:solidFill>
                  <a:srgbClr val="FF0000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,</a:t>
            </a:r>
            <a:r>
              <a:rPr lang="en-US" dirty="0">
                <a:solidFill>
                  <a:srgbClr val="FF0000"/>
                </a:solidFill>
                <a:latin typeface="Monaco" pitchFamily="2" charset="77"/>
              </a:rPr>
              <a:t> r</a:t>
            </a:r>
            <a:r>
              <a:rPr lang="en-US" baseline="-25000" dirty="0">
                <a:solidFill>
                  <a:srgbClr val="FF0000"/>
                </a:solidFill>
                <a:latin typeface="Monaco" pitchFamily="2" charset="77"/>
              </a:rPr>
              <a:t>2</a:t>
            </a:r>
            <a:r>
              <a:rPr lang="en-US" baseline="30000" dirty="0">
                <a:solidFill>
                  <a:srgbClr val="FF0000"/>
                </a:solidFill>
                <a:latin typeface="Monaco" pitchFamily="2" charset="77"/>
              </a:rPr>
              <a:t>l</a:t>
            </a:r>
            <a:r>
              <a:rPr lang="en-US" dirty="0">
                <a:solidFill>
                  <a:srgbClr val="FF0000"/>
                </a:solidFill>
                <a:latin typeface="Monaco" pitchFamily="2" charset="77"/>
              </a:rPr>
              <a:t> r</a:t>
            </a:r>
            <a:r>
              <a:rPr lang="en-US" baseline="-25000" dirty="0">
                <a:solidFill>
                  <a:srgbClr val="FF0000"/>
                </a:solidFill>
                <a:latin typeface="Monaco" pitchFamily="2" charset="77"/>
              </a:rPr>
              <a:t>2</a:t>
            </a:r>
            <a:r>
              <a:rPr lang="en-US" baseline="30000" dirty="0">
                <a:solidFill>
                  <a:srgbClr val="FF0000"/>
                </a:solidFill>
                <a:latin typeface="Monaco" pitchFamily="2" charset="77"/>
              </a:rPr>
              <a:t>r</a:t>
            </a:r>
            <a:r>
              <a:rPr lang="en-US" dirty="0">
                <a:solidFill>
                  <a:srgbClr val="FF0000"/>
                </a:solidFill>
                <a:latin typeface="Monaco" pitchFamily="2" charset="77"/>
              </a:rPr>
              <a:t> s</a:t>
            </a:r>
            <a:r>
              <a:rPr lang="en-US" baseline="-25000" dirty="0">
                <a:solidFill>
                  <a:srgbClr val="FF0000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]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EF27EDC-A755-B149-9E6A-9B36E9DD436B}"/>
              </a:ext>
            </a:extLst>
          </p:cNvPr>
          <p:cNvGrpSpPr/>
          <p:nvPr/>
        </p:nvGrpSpPr>
        <p:grpSpPr>
          <a:xfrm>
            <a:off x="4245525" y="1647074"/>
            <a:ext cx="1591239" cy="1474821"/>
            <a:chOff x="4448090" y="1607458"/>
            <a:chExt cx="1591239" cy="147482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9A5FD15-FE54-4D48-9FEC-6B2602CB6C26}"/>
                </a:ext>
              </a:extLst>
            </p:cNvPr>
            <p:cNvSpPr/>
            <p:nvPr/>
          </p:nvSpPr>
          <p:spPr>
            <a:xfrm>
              <a:off x="5105723" y="1607458"/>
              <a:ext cx="304800" cy="31038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0581938-F67E-C243-A120-32FB7C038EAE}"/>
                </a:ext>
              </a:extLst>
            </p:cNvPr>
            <p:cNvSpPr/>
            <p:nvPr/>
          </p:nvSpPr>
          <p:spPr>
            <a:xfrm>
              <a:off x="4646908" y="2113206"/>
              <a:ext cx="304800" cy="31038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BD019E0-6DDF-494C-A6A5-74F8BA760FB8}"/>
                </a:ext>
              </a:extLst>
            </p:cNvPr>
            <p:cNvSpPr/>
            <p:nvPr/>
          </p:nvSpPr>
          <p:spPr>
            <a:xfrm>
              <a:off x="5529990" y="2121254"/>
              <a:ext cx="304800" cy="310381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BA9BB3C-8745-504A-A17F-8E242C268350}"/>
                </a:ext>
              </a:extLst>
            </p:cNvPr>
            <p:cNvSpPr/>
            <p:nvPr/>
          </p:nvSpPr>
          <p:spPr>
            <a:xfrm>
              <a:off x="4844591" y="2769809"/>
              <a:ext cx="304800" cy="310381"/>
            </a:xfrm>
            <a:prstGeom prst="ellipse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153CB65-5256-BA43-BF95-C5C3098DCC50}"/>
                </a:ext>
              </a:extLst>
            </p:cNvPr>
            <p:cNvCxnSpPr>
              <a:cxnSpLocks/>
              <a:stCxn id="10" idx="4"/>
              <a:endCxn id="11" idx="0"/>
            </p:cNvCxnSpPr>
            <p:nvPr/>
          </p:nvCxnSpPr>
          <p:spPr>
            <a:xfrm flipH="1">
              <a:off x="4799308" y="1917839"/>
              <a:ext cx="458815" cy="19536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E6067B51-D5BB-C540-BCCD-77B977A33939}"/>
                </a:ext>
              </a:extLst>
            </p:cNvPr>
            <p:cNvCxnSpPr>
              <a:cxnSpLocks/>
              <a:stCxn id="10" idx="4"/>
              <a:endCxn id="12" idx="0"/>
            </p:cNvCxnSpPr>
            <p:nvPr/>
          </p:nvCxnSpPr>
          <p:spPr>
            <a:xfrm>
              <a:off x="5258123" y="1917839"/>
              <a:ext cx="424267" cy="203415"/>
            </a:xfrm>
            <a:prstGeom prst="straightConnector1">
              <a:avLst/>
            </a:prstGeom>
            <a:ln w="25400"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8C90E7C1-F5B1-584E-A597-DCB8B00C6A33}"/>
                </a:ext>
              </a:extLst>
            </p:cNvPr>
            <p:cNvCxnSpPr>
              <a:stCxn id="11" idx="4"/>
              <a:endCxn id="13" idx="0"/>
            </p:cNvCxnSpPr>
            <p:nvPr/>
          </p:nvCxnSpPr>
          <p:spPr>
            <a:xfrm>
              <a:off x="4799308" y="2423587"/>
              <a:ext cx="197683" cy="34622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7D8A822-3D85-2A48-9719-DD90CFB4C39C}"/>
                </a:ext>
              </a:extLst>
            </p:cNvPr>
            <p:cNvCxnSpPr>
              <a:cxnSpLocks/>
              <a:stCxn id="11" idx="4"/>
              <a:endCxn id="28" idx="0"/>
            </p:cNvCxnSpPr>
            <p:nvPr/>
          </p:nvCxnSpPr>
          <p:spPr>
            <a:xfrm flipH="1">
              <a:off x="4600490" y="2423587"/>
              <a:ext cx="198818" cy="348311"/>
            </a:xfrm>
            <a:prstGeom prst="straightConnector1">
              <a:avLst/>
            </a:prstGeom>
            <a:ln w="25400"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FFBFB07D-F4D1-AB4C-86F8-47DD0FF39DB5}"/>
                </a:ext>
              </a:extLst>
            </p:cNvPr>
            <p:cNvCxnSpPr>
              <a:cxnSpLocks/>
              <a:stCxn id="12" idx="4"/>
              <a:endCxn id="30" idx="0"/>
            </p:cNvCxnSpPr>
            <p:nvPr/>
          </p:nvCxnSpPr>
          <p:spPr>
            <a:xfrm flipH="1">
              <a:off x="5529099" y="2431635"/>
              <a:ext cx="153291" cy="337197"/>
            </a:xfrm>
            <a:prstGeom prst="straightConnector1">
              <a:avLst/>
            </a:prstGeom>
            <a:ln w="25400"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8C2AEE44-57E5-5A47-9E36-E499F3AF7F4B}"/>
                </a:ext>
              </a:extLst>
            </p:cNvPr>
            <p:cNvCxnSpPr>
              <a:cxnSpLocks/>
              <a:stCxn id="12" idx="4"/>
              <a:endCxn id="31" idx="0"/>
            </p:cNvCxnSpPr>
            <p:nvPr/>
          </p:nvCxnSpPr>
          <p:spPr>
            <a:xfrm>
              <a:off x="5682390" y="2431635"/>
              <a:ext cx="204539" cy="337197"/>
            </a:xfrm>
            <a:prstGeom prst="straightConnector1">
              <a:avLst/>
            </a:prstGeom>
            <a:ln w="25400"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3AF507C6-57FC-754E-AAD2-AB6C1E286197}"/>
                </a:ext>
              </a:extLst>
            </p:cNvPr>
            <p:cNvSpPr/>
            <p:nvPr/>
          </p:nvSpPr>
          <p:spPr>
            <a:xfrm>
              <a:off x="4448090" y="2771898"/>
              <a:ext cx="304800" cy="310381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B6A3004-CC57-9B4E-BD4B-C9FB61C77086}"/>
                </a:ext>
              </a:extLst>
            </p:cNvPr>
            <p:cNvSpPr/>
            <p:nvPr/>
          </p:nvSpPr>
          <p:spPr>
            <a:xfrm>
              <a:off x="5376699" y="2768832"/>
              <a:ext cx="304800" cy="310381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3250769-F261-BB43-9C22-3A900FC47B45}"/>
                </a:ext>
              </a:extLst>
            </p:cNvPr>
            <p:cNvSpPr/>
            <p:nvPr/>
          </p:nvSpPr>
          <p:spPr>
            <a:xfrm>
              <a:off x="5734529" y="2768832"/>
              <a:ext cx="304800" cy="310381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2584FC-FAC6-D549-9F23-4E194D26F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E25C077-F165-1C4F-A657-E8C9CB1D4D87}"/>
              </a:ext>
            </a:extLst>
          </p:cNvPr>
          <p:cNvSpPr txBox="1"/>
          <p:nvPr/>
        </p:nvSpPr>
        <p:spPr>
          <a:xfrm>
            <a:off x="6376280" y="2578339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[r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t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r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baseline="30000" dirty="0">
                <a:solidFill>
                  <a:schemeClr val="tx2"/>
                </a:solidFill>
                <a:latin typeface="Monaco" pitchFamily="2" charset="77"/>
              </a:rPr>
              <a:t>l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r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baseline="300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]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C1C7154-3790-A840-8341-1A3B0111D80D}"/>
              </a:ext>
            </a:extLst>
          </p:cNvPr>
          <p:cNvSpPr txBox="1"/>
          <p:nvPr/>
        </p:nvSpPr>
        <p:spPr>
          <a:xfrm>
            <a:off x="6387034" y="2224412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[r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t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r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baseline="30000" dirty="0">
                <a:solidFill>
                  <a:schemeClr val="tx2"/>
                </a:solidFill>
                <a:latin typeface="Monaco" pitchFamily="2" charset="77"/>
              </a:rPr>
              <a:t>l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]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8FE525F-BE31-9E4C-B3D7-A40DF3C95102}"/>
              </a:ext>
            </a:extLst>
          </p:cNvPr>
          <p:cNvSpPr txBox="1"/>
          <p:nvPr/>
        </p:nvSpPr>
        <p:spPr>
          <a:xfrm>
            <a:off x="6387034" y="186104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[r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t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]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03A8AD8-C9E0-9040-AC09-6E1885D4F0D3}"/>
              </a:ext>
            </a:extLst>
          </p:cNvPr>
          <p:cNvSpPr txBox="1"/>
          <p:nvPr/>
        </p:nvSpPr>
        <p:spPr>
          <a:xfrm>
            <a:off x="6400800" y="15585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[r</a:t>
            </a:r>
            <a:r>
              <a:rPr lang="en-US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]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9F45DC2-9870-D740-A562-7413E56B2548}"/>
              </a:ext>
            </a:extLst>
          </p:cNvPr>
          <p:cNvSpPr/>
          <p:nvPr/>
        </p:nvSpPr>
        <p:spPr>
          <a:xfrm>
            <a:off x="487187" y="1861040"/>
            <a:ext cx="3438606" cy="23263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47C484D-D06B-9F49-967F-54A132786DF2}"/>
              </a:ext>
            </a:extLst>
          </p:cNvPr>
          <p:cNvSpPr/>
          <p:nvPr/>
        </p:nvSpPr>
        <p:spPr>
          <a:xfrm>
            <a:off x="6096000" y="3455319"/>
            <a:ext cx="2971800" cy="41822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Amiranoff and Cohen 2006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38EF97-51EF-A14C-9962-2E27E4850D1F}"/>
              </a:ext>
            </a:extLst>
          </p:cNvPr>
          <p:cNvSpPr/>
          <p:nvPr/>
        </p:nvSpPr>
        <p:spPr>
          <a:xfrm>
            <a:off x="6324600" y="2936824"/>
            <a:ext cx="2514600" cy="369332"/>
          </a:xfrm>
          <a:prstGeom prst="rect">
            <a:avLst/>
          </a:prstGeom>
          <a:noFill/>
          <a:ln w="38100">
            <a:solidFill>
              <a:srgbClr val="FF4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0293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820"/>
    </mc:Choice>
    <mc:Fallback xmlns="">
      <p:transition spd="slow" advTm="1418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00035 -0.0472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191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-0.04722 L 0.00035 0.1898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852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18982 L 0.00035 0.2432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1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24321 L 0.00035 0.28765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22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6" grpId="0" animBg="1"/>
      <p:bldP spid="7" grpId="0"/>
      <p:bldP spid="8" grpId="0"/>
      <p:bldP spid="9" grpId="0"/>
      <p:bldP spid="29" grpId="0"/>
      <p:bldP spid="32" grpId="0"/>
      <p:bldP spid="33" grpId="0"/>
      <p:bldP spid="34" grpId="0"/>
      <p:bldP spid="16" grpId="0" animBg="1"/>
      <p:bldP spid="16" grpId="1" animBg="1"/>
      <p:bldP spid="16" grpId="2" animBg="1"/>
      <p:bldP spid="16" grpId="3" animBg="1"/>
      <p:bldP spid="16" grpId="4" animBg="1"/>
      <p:bldP spid="16" grpId="5" animBg="1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56494-F48D-1A4D-A3F4-2AEAD8AA6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Iteration Space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FE3080-AD94-BA4E-A4EF-B34C1CD4B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FD62C7-366A-AC4E-8EDF-4FC6BE42CA60}"/>
              </a:ext>
            </a:extLst>
          </p:cNvPr>
          <p:cNvSpPr txBox="1"/>
          <p:nvPr/>
        </p:nvSpPr>
        <p:spPr>
          <a:xfrm>
            <a:off x="3491925" y="1478129"/>
            <a:ext cx="3518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{t</a:t>
            </a:r>
            <a:r>
              <a:rPr lang="en-US" b="1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,r</a:t>
            </a:r>
            <a:r>
              <a:rPr lang="en-US" b="1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,r</a:t>
            </a:r>
            <a:r>
              <a:rPr lang="en-US" b="1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b="1" baseline="30000" dirty="0">
                <a:solidFill>
                  <a:schemeClr val="tx2"/>
                </a:solidFill>
                <a:latin typeface="Monaco" pitchFamily="2" charset="77"/>
              </a:rPr>
              <a:t>l</a:t>
            </a:r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,r</a:t>
            </a:r>
            <a:r>
              <a:rPr lang="en-US" b="1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b="1" baseline="300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b="1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1F1D32A-5B62-8E4E-82EE-EC3B5AA7DB02}"/>
                  </a:ext>
                </a:extLst>
              </p:cNvPr>
              <p:cNvSpPr txBox="1"/>
              <p:nvPr/>
            </p:nvSpPr>
            <p:spPr>
              <a:xfrm>
                <a:off x="4906681" y="2122079"/>
                <a:ext cx="3124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tx2"/>
                    </a:solidFill>
                    <a:latin typeface="Monaco" pitchFamily="2" charset="77"/>
                  </a:rPr>
                  <a:t>[t</a:t>
                </a:r>
                <a:r>
                  <a:rPr lang="en-US" baseline="-25000" dirty="0">
                    <a:solidFill>
                      <a:schemeClr val="tx2"/>
                    </a:solidFill>
                    <a:latin typeface="Monaco" pitchFamily="2" charset="77"/>
                  </a:rPr>
                  <a:t>1</a:t>
                </a:r>
                <a:r>
                  <a:rPr lang="en-US" dirty="0">
                    <a:solidFill>
                      <a:schemeClr val="tx2"/>
                    </a:solidFill>
                    <a:latin typeface="Monaco" pitchFamily="2" charset="77"/>
                  </a:rPr>
                  <a:t>,s</a:t>
                </a:r>
                <a:r>
                  <a:rPr lang="en-US" baseline="-25000" dirty="0">
                    <a:solidFill>
                      <a:schemeClr val="tx2"/>
                    </a:solidFill>
                    <a:latin typeface="Monaco" pitchFamily="2" charset="77"/>
                  </a:rPr>
                  <a:t>1</a:t>
                </a:r>
                <a:r>
                  <a:rPr lang="en-US" dirty="0">
                    <a:solidFill>
                      <a:schemeClr val="tx2"/>
                    </a:solidFill>
                    <a:latin typeface="Monaco" pitchFamily="2" charset="77"/>
                  </a:rPr>
                  <a:t>]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</m:oMath>
                </a14:m>
                <a:r>
                  <a:rPr lang="en-US" dirty="0">
                    <a:solidFill>
                      <a:schemeClr val="tx2"/>
                    </a:solidFill>
                    <a:latin typeface="Monaco" pitchFamily="2" charset="77"/>
                  </a:rPr>
                  <a:t>[r</a:t>
                </a:r>
                <a:r>
                  <a:rPr lang="en-US" baseline="-25000" dirty="0">
                    <a:solidFill>
                      <a:schemeClr val="tx2"/>
                    </a:solidFill>
                    <a:latin typeface="Monaco" pitchFamily="2" charset="77"/>
                  </a:rPr>
                  <a:t>1</a:t>
                </a:r>
                <a:r>
                  <a:rPr lang="en-US" dirty="0">
                    <a:solidFill>
                      <a:schemeClr val="tx2"/>
                    </a:solidFill>
                    <a:latin typeface="Monaco" pitchFamily="2" charset="77"/>
                  </a:rPr>
                  <a:t>t</a:t>
                </a:r>
                <a:r>
                  <a:rPr lang="en-US" baseline="-25000" dirty="0">
                    <a:solidFill>
                      <a:schemeClr val="tx2"/>
                    </a:solidFill>
                    <a:latin typeface="Monaco" pitchFamily="2" charset="77"/>
                  </a:rPr>
                  <a:t>1</a:t>
                </a:r>
                <a:r>
                  <a:rPr lang="en-US" dirty="0">
                    <a:solidFill>
                      <a:schemeClr val="tx2"/>
                    </a:solidFill>
                    <a:latin typeface="Monaco" pitchFamily="2" charset="77"/>
                  </a:rPr>
                  <a:t>,s</a:t>
                </a:r>
                <a:r>
                  <a:rPr lang="en-US" baseline="-25000" dirty="0">
                    <a:solidFill>
                      <a:schemeClr val="tx2"/>
                    </a:solidFill>
                    <a:latin typeface="Monaco" pitchFamily="2" charset="77"/>
                  </a:rPr>
                  <a:t>1</a:t>
                </a:r>
                <a:r>
                  <a:rPr lang="en-US" dirty="0">
                    <a:solidFill>
                      <a:schemeClr val="tx2"/>
                    </a:solidFill>
                    <a:latin typeface="Monaco" pitchFamily="2" charset="77"/>
                  </a:rPr>
                  <a:t>]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1F1D32A-5B62-8E4E-82EE-EC3B5AA7DB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681" y="2122079"/>
                <a:ext cx="3124200" cy="369332"/>
              </a:xfrm>
              <a:prstGeom prst="rect">
                <a:avLst/>
              </a:prstGeom>
              <a:blipFill>
                <a:blip r:embed="rId3"/>
                <a:stretch>
                  <a:fillRect t="-3333" b="-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043552C-4D6C-5544-9A40-D720316E51EC}"/>
                  </a:ext>
                </a:extLst>
              </p:cNvPr>
              <p:cNvSpPr txBox="1"/>
              <p:nvPr/>
            </p:nvSpPr>
            <p:spPr>
              <a:xfrm>
                <a:off x="4386457" y="2622953"/>
                <a:ext cx="38708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tx2"/>
                    </a:solidFill>
                    <a:latin typeface="Monaco" pitchFamily="2" charset="77"/>
                  </a:rPr>
                  <a:t>(i=0,n=root)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≺</m:t>
                    </m:r>
                  </m:oMath>
                </a14:m>
                <a:r>
                  <a:rPr lang="en-US" dirty="0">
                    <a:solidFill>
                      <a:schemeClr val="tx2"/>
                    </a:solidFill>
                    <a:latin typeface="Monaco" pitchFamily="2" charset="77"/>
                  </a:rPr>
                  <a:t>(i=1,n=root)</a:t>
                </a:r>
                <a:endParaRPr lang="en-US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043552C-4D6C-5544-9A40-D720316E51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6457" y="2622953"/>
                <a:ext cx="3870852" cy="369332"/>
              </a:xfrm>
              <a:prstGeom prst="rect">
                <a:avLst/>
              </a:prstGeom>
              <a:blipFill>
                <a:blip r:embed="rId4"/>
                <a:stretch>
                  <a:fillRect t="-6667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3281A9F6-3F38-9149-BC4F-CCF5685377C3}"/>
              </a:ext>
            </a:extLst>
          </p:cNvPr>
          <p:cNvSpPr txBox="1"/>
          <p:nvPr/>
        </p:nvSpPr>
        <p:spPr>
          <a:xfrm>
            <a:off x="211985" y="1091027"/>
            <a:ext cx="3816792" cy="2800767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void foo(int i, Node* n){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if(i&gt;=N) return;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bar(i, n);   //</a:t>
            </a:r>
            <a:r>
              <a:rPr lang="en-US" sz="1600" dirty="0">
                <a:latin typeface="Monaco" pitchFamily="2" charset="77"/>
              </a:rPr>
              <a:t>t</a:t>
            </a:r>
            <a:r>
              <a:rPr lang="en-US" sz="1600" baseline="-25000" dirty="0">
                <a:latin typeface="Monaco" pitchFamily="2" charset="77"/>
              </a:rPr>
              <a:t>1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foo(i+1, n); //</a:t>
            </a:r>
            <a:r>
              <a:rPr lang="en-US" sz="1600" dirty="0">
                <a:latin typeface="Monaco" pitchFamily="2" charset="77"/>
              </a:rPr>
              <a:t>r</a:t>
            </a:r>
            <a:r>
              <a:rPr lang="en-US" sz="1600" baseline="-25000" dirty="0">
                <a:latin typeface="Monaco" pitchFamily="2" charset="77"/>
              </a:rPr>
              <a:t>1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void bar(int i, Node* n){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if(n==NULL) return;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bar(i, n-&gt;l);//</a:t>
            </a:r>
            <a:r>
              <a:rPr lang="en-US" sz="1600" dirty="0">
                <a:latin typeface="Monaco" pitchFamily="2" charset="77"/>
              </a:rPr>
              <a:t>r</a:t>
            </a:r>
            <a:r>
              <a:rPr lang="en-US" sz="1600" baseline="-25000" dirty="0">
                <a:latin typeface="Monaco" pitchFamily="2" charset="77"/>
              </a:rPr>
              <a:t>2</a:t>
            </a:r>
            <a:r>
              <a:rPr lang="en-US" sz="1600" baseline="30000" dirty="0">
                <a:latin typeface="Monaco" pitchFamily="2" charset="77"/>
              </a:rPr>
              <a:t>l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bar(i, n-&gt;r);//</a:t>
            </a:r>
            <a:r>
              <a:rPr lang="en-US" sz="1600" dirty="0">
                <a:latin typeface="Monaco" pitchFamily="2" charset="77"/>
              </a:rPr>
              <a:t>r</a:t>
            </a:r>
            <a:r>
              <a:rPr lang="en-US" sz="1600" baseline="-25000" dirty="0">
                <a:latin typeface="Monaco" pitchFamily="2" charset="77"/>
              </a:rPr>
              <a:t>2</a:t>
            </a:r>
            <a:r>
              <a:rPr lang="en-US" sz="1600" baseline="30000" dirty="0">
                <a:latin typeface="Monaco" pitchFamily="2" charset="77"/>
              </a:rPr>
              <a:t>r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  n-&gt;x[i] += 2*n-&gt;x[i+1]; //</a:t>
            </a:r>
            <a:r>
              <a:rPr lang="en-US" sz="1600" dirty="0">
                <a:latin typeface="Monaco" pitchFamily="2" charset="77"/>
              </a:rPr>
              <a:t>s</a:t>
            </a:r>
            <a:r>
              <a:rPr lang="en-US" sz="1600" baseline="-25000" dirty="0">
                <a:latin typeface="Monaco" pitchFamily="2" charset="77"/>
              </a:rPr>
              <a:t>1</a:t>
            </a:r>
          </a:p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A7A603E-CDED-1840-80A3-1A7E06D3EA8E}"/>
              </a:ext>
            </a:extLst>
          </p:cNvPr>
          <p:cNvSpPr/>
          <p:nvPr/>
        </p:nvSpPr>
        <p:spPr>
          <a:xfrm>
            <a:off x="5791200" y="3495393"/>
            <a:ext cx="2438400" cy="6096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Automata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BFEC4C9-6BC4-4447-84A2-3F7CB2FA9EC0}"/>
              </a:ext>
            </a:extLst>
          </p:cNvPr>
          <p:cNvCxnSpPr>
            <a:cxnSpLocks/>
            <a:stCxn id="19" idx="3"/>
            <a:endCxn id="10" idx="1"/>
          </p:cNvCxnSpPr>
          <p:nvPr/>
        </p:nvCxnSpPr>
        <p:spPr>
          <a:xfrm flipV="1">
            <a:off x="5135960" y="3800193"/>
            <a:ext cx="655240" cy="2791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>
            <a:extLst>
              <a:ext uri="{FF2B5EF4-FFF2-40B4-BE49-F238E27FC236}">
                <a16:creationId xmlns:a16="http://schemas.microsoft.com/office/drawing/2014/main" id="{62AFBA0E-155B-6B42-8CD8-2E058F974201}"/>
              </a:ext>
            </a:extLst>
          </p:cNvPr>
          <p:cNvCxnSpPr>
            <a:cxnSpLocks/>
            <a:stCxn id="10" idx="3"/>
            <a:endCxn id="20" idx="2"/>
          </p:cNvCxnSpPr>
          <p:nvPr/>
        </p:nvCxnSpPr>
        <p:spPr>
          <a:xfrm flipV="1">
            <a:off x="8229600" y="3436444"/>
            <a:ext cx="427469" cy="363749"/>
          </a:xfrm>
          <a:prstGeom prst="curvedConnector2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>
            <a:extLst>
              <a:ext uri="{FF2B5EF4-FFF2-40B4-BE49-F238E27FC236}">
                <a16:creationId xmlns:a16="http://schemas.microsoft.com/office/drawing/2014/main" id="{96106EEA-DBAA-5C44-9A36-01898E71B578}"/>
              </a:ext>
            </a:extLst>
          </p:cNvPr>
          <p:cNvCxnSpPr>
            <a:cxnSpLocks/>
            <a:stCxn id="10" idx="3"/>
            <a:endCxn id="21" idx="0"/>
          </p:cNvCxnSpPr>
          <p:nvPr/>
        </p:nvCxnSpPr>
        <p:spPr>
          <a:xfrm>
            <a:off x="8229600" y="3800193"/>
            <a:ext cx="427469" cy="355372"/>
          </a:xfrm>
          <a:prstGeom prst="curvedConnector2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BB11408-3D27-9542-B4C3-6901DE98CE9A}"/>
              </a:ext>
            </a:extLst>
          </p:cNvPr>
          <p:cNvSpPr txBox="1"/>
          <p:nvPr/>
        </p:nvSpPr>
        <p:spPr>
          <a:xfrm>
            <a:off x="4076054" y="3618318"/>
            <a:ext cx="105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String</a:t>
            </a:r>
            <a:endParaRPr lang="en-US" b="1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A339732-09DF-6746-8729-DCD0E72035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464" y="2993507"/>
            <a:ext cx="473210" cy="44293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15D67DF-580F-5D4E-A68F-4373420E9E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975" y="4155565"/>
            <a:ext cx="354187" cy="34613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3AE1313-41A4-9F45-AE0B-3F5169B88205}"/>
              </a:ext>
            </a:extLst>
          </p:cNvPr>
          <p:cNvSpPr txBox="1"/>
          <p:nvPr/>
        </p:nvSpPr>
        <p:spPr>
          <a:xfrm>
            <a:off x="6096000" y="1476336"/>
            <a:ext cx="3518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[t</a:t>
            </a:r>
            <a:r>
              <a:rPr lang="en-US" b="1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&lt;r</a:t>
            </a:r>
            <a:r>
              <a:rPr lang="en-US" b="1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&lt;r</a:t>
            </a:r>
            <a:r>
              <a:rPr lang="en-US" b="1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b="1" baseline="30000" dirty="0">
                <a:solidFill>
                  <a:schemeClr val="tx2"/>
                </a:solidFill>
                <a:latin typeface="Monaco" pitchFamily="2" charset="77"/>
              </a:rPr>
              <a:t>l</a:t>
            </a:r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&lt;r</a:t>
            </a:r>
            <a:r>
              <a:rPr lang="en-US" b="1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b="1" baseline="300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&lt;s</a:t>
            </a:r>
            <a:r>
              <a:rPr lang="en-US" b="1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b="1" dirty="0">
                <a:solidFill>
                  <a:schemeClr val="tx2"/>
                </a:solidFill>
                <a:latin typeface="Monaco" pitchFamily="2" charset="77"/>
              </a:rPr>
              <a:t>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D99EC3-5DB1-034A-8CCA-A41164DFA873}"/>
              </a:ext>
            </a:extLst>
          </p:cNvPr>
          <p:cNvSpPr txBox="1"/>
          <p:nvPr/>
        </p:nvSpPr>
        <p:spPr>
          <a:xfrm>
            <a:off x="4603590" y="1153181"/>
            <a:ext cx="1295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Monaco" pitchFamily="2" charset="77"/>
              </a:rPr>
              <a:t>Alphabet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DC1C03C-26BE-CB48-931A-D2D94859D24B}"/>
              </a:ext>
            </a:extLst>
          </p:cNvPr>
          <p:cNvSpPr txBox="1"/>
          <p:nvPr/>
        </p:nvSpPr>
        <p:spPr>
          <a:xfrm>
            <a:off x="7207666" y="1171366"/>
            <a:ext cx="1295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Monaco" pitchFamily="2" charset="77"/>
              </a:rPr>
              <a:t>Order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017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 animBg="1"/>
      <p:bldP spid="10" grpId="0" animBg="1"/>
      <p:bldP spid="19" grpId="0"/>
      <p:bldP spid="16" grpId="0"/>
      <p:bldP spid="18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1BAC7-ECD3-C046-8941-23A1A047B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CBFF5-FCFB-6B4E-9C26-D6299449A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Representation of Iteration Space</a:t>
            </a:r>
          </a:p>
          <a:p>
            <a:r>
              <a:rPr lang="en-US" dirty="0"/>
              <a:t>A Representation of  </a:t>
            </a:r>
            <a:r>
              <a:rPr lang="en-US" dirty="0">
                <a:solidFill>
                  <a:srgbClr val="FF0000"/>
                </a:solidFill>
              </a:rPr>
              <a:t>Transformations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Representation of Dependences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Check for Soundness of Transformations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90693-BBFD-BC43-9266-FCD4916F7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00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863"/>
    </mc:Choice>
    <mc:Fallback xmlns="">
      <p:transition spd="slow" advTm="73863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Box 73">
            <a:extLst>
              <a:ext uri="{FF2B5EF4-FFF2-40B4-BE49-F238E27FC236}">
                <a16:creationId xmlns:a16="http://schemas.microsoft.com/office/drawing/2014/main" id="{F95F7487-EDFB-7147-AD64-18CFD59B2FD1}"/>
              </a:ext>
            </a:extLst>
          </p:cNvPr>
          <p:cNvSpPr txBox="1"/>
          <p:nvPr/>
        </p:nvSpPr>
        <p:spPr>
          <a:xfrm>
            <a:off x="5443399" y="2312636"/>
            <a:ext cx="2353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Output </a:t>
            </a:r>
          </a:p>
          <a:p>
            <a:pPr algn="ctr"/>
            <a:r>
              <a:rPr lang="en-US" dirty="0"/>
              <a:t>String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8AF010B-FA50-7945-A5AA-836C7871EE8E}"/>
              </a:ext>
            </a:extLst>
          </p:cNvPr>
          <p:cNvSpPr txBox="1"/>
          <p:nvPr/>
        </p:nvSpPr>
        <p:spPr>
          <a:xfrm>
            <a:off x="1640127" y="2310884"/>
            <a:ext cx="2353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Input 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String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6ED94D-F54C-E545-BBA8-F6D08A792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Transformation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5DCB42-C5C4-DC46-BD34-C24001745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D62A4B-6E29-AD48-9FC1-3EB731EA8BD5}"/>
              </a:ext>
            </a:extLst>
          </p:cNvPr>
          <p:cNvSpPr txBox="1"/>
          <p:nvPr/>
        </p:nvSpPr>
        <p:spPr>
          <a:xfrm>
            <a:off x="164693" y="1857621"/>
            <a:ext cx="2353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Input Iteration Space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68B71A0-9BAA-7743-A440-67C7B63B47B1}"/>
              </a:ext>
            </a:extLst>
          </p:cNvPr>
          <p:cNvSpPr txBox="1"/>
          <p:nvPr/>
        </p:nvSpPr>
        <p:spPr>
          <a:xfrm>
            <a:off x="6704510" y="1864250"/>
            <a:ext cx="2353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Output Iteration Space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21F16DF-40B7-704E-8473-3BCF2DF42351}"/>
                  </a:ext>
                </a:extLst>
              </p:cNvPr>
              <p:cNvSpPr txBox="1"/>
              <p:nvPr/>
            </p:nvSpPr>
            <p:spPr>
              <a:xfrm>
                <a:off x="1781694" y="1295472"/>
                <a:ext cx="22372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chemeClr val="tx2"/>
                    </a:solidFill>
                    <a:latin typeface="Monaco" pitchFamily="2" charset="77"/>
                  </a:rPr>
                  <a:t>Input Alphabet</a:t>
                </a:r>
              </a:p>
              <a:p>
                <a:pPr algn="ctr"/>
                <a:r>
                  <a:rPr lang="en-US" b="1" dirty="0">
                    <a:solidFill>
                      <a:schemeClr val="tx2"/>
                    </a:solidFill>
                    <a:latin typeface="Monaco" pitchFamily="2" charset="77"/>
                  </a:rPr>
                  <a:t>{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  <m:r>
                      <a:rPr lang="en-US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𝜸</m:t>
                    </m:r>
                  </m:oMath>
                </a14:m>
                <a:r>
                  <a:rPr lang="en-US" b="1" dirty="0">
                    <a:solidFill>
                      <a:schemeClr val="tx2"/>
                    </a:solidFill>
                    <a:latin typeface="Monaco" pitchFamily="2" charset="77"/>
                  </a:rPr>
                  <a:t>}</a:t>
                </a:r>
                <a:endParaRPr lang="en-US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21F16DF-40B7-704E-8473-3BCF2DF423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1694" y="1295472"/>
                <a:ext cx="2237230" cy="646331"/>
              </a:xfrm>
              <a:prstGeom prst="rect">
                <a:avLst/>
              </a:prstGeom>
              <a:blipFill>
                <a:blip r:embed="rId3"/>
                <a:stretch>
                  <a:fillRect t="-3846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4340FA8B-CA3B-2845-A2D2-DCE3DB2B6BFD}"/>
                  </a:ext>
                </a:extLst>
              </p:cNvPr>
              <p:cNvSpPr txBox="1"/>
              <p:nvPr/>
            </p:nvSpPr>
            <p:spPr>
              <a:xfrm>
                <a:off x="1867705" y="3352897"/>
                <a:ext cx="206520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chemeClr val="tx2"/>
                    </a:solidFill>
                    <a:latin typeface="Monaco" pitchFamily="2" charset="77"/>
                  </a:rPr>
                  <a:t>Input Order</a:t>
                </a:r>
              </a:p>
              <a:p>
                <a:pPr algn="ctr"/>
                <a:r>
                  <a:rPr lang="en-US" b="1" dirty="0">
                    <a:solidFill>
                      <a:schemeClr val="tx2"/>
                    </a:solidFill>
                    <a:latin typeface="Monaco" pitchFamily="2" charset="77"/>
                  </a:rPr>
                  <a:t>[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  <m:r>
                      <a:rPr lang="en-US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𝜸</m:t>
                    </m:r>
                  </m:oMath>
                </a14:m>
                <a:r>
                  <a:rPr lang="en-US" b="1" dirty="0">
                    <a:solidFill>
                      <a:schemeClr val="tx2"/>
                    </a:solidFill>
                    <a:latin typeface="Monaco" pitchFamily="2" charset="77"/>
                  </a:rPr>
                  <a:t>]</a:t>
                </a:r>
                <a:endParaRPr lang="en-US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4340FA8B-CA3B-2845-A2D2-DCE3DB2B6B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7705" y="3352897"/>
                <a:ext cx="2065208" cy="646331"/>
              </a:xfrm>
              <a:prstGeom prst="rect">
                <a:avLst/>
              </a:prstGeom>
              <a:blipFill>
                <a:blip r:embed="rId4"/>
                <a:stretch>
                  <a:fillRect t="-3922" b="-13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3BB4706-BDC9-1545-B07A-CA8B21BB3420}"/>
                  </a:ext>
                </a:extLst>
              </p:cNvPr>
              <p:cNvSpPr txBox="1"/>
              <p:nvPr/>
            </p:nvSpPr>
            <p:spPr>
              <a:xfrm>
                <a:off x="5471299" y="1273140"/>
                <a:ext cx="246642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  <a:latin typeface="Monaco" pitchFamily="2" charset="77"/>
                  </a:rPr>
                  <a:t>Output Alphabet</a:t>
                </a:r>
              </a:p>
              <a:p>
                <a:pPr algn="ctr"/>
                <a:r>
                  <a:rPr lang="en-US" b="1" dirty="0">
                    <a:solidFill>
                      <a:schemeClr val="tx1"/>
                    </a:solidFill>
                    <a:latin typeface="Monaco" pitchFamily="2" charset="77"/>
                  </a:rPr>
                  <a:t>{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𝝓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𝝍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en-US" b="1" dirty="0">
                    <a:solidFill>
                      <a:schemeClr val="tx1"/>
                    </a:solidFill>
                    <a:latin typeface="Monaco" pitchFamily="2" charset="77"/>
                  </a:rPr>
                  <a:t>}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3BB4706-BDC9-1545-B07A-CA8B21BB3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1299" y="1273140"/>
                <a:ext cx="2466422" cy="646331"/>
              </a:xfrm>
              <a:prstGeom prst="rect">
                <a:avLst/>
              </a:prstGeom>
              <a:blipFill>
                <a:blip r:embed="rId5"/>
                <a:stretch>
                  <a:fillRect t="-3846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01EE0174-076B-AA42-A996-A1F122FB600B}"/>
                  </a:ext>
                </a:extLst>
              </p:cNvPr>
              <p:cNvSpPr txBox="1"/>
              <p:nvPr/>
            </p:nvSpPr>
            <p:spPr>
              <a:xfrm>
                <a:off x="5753454" y="3352896"/>
                <a:ext cx="190211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  <a:latin typeface="Monaco" pitchFamily="2" charset="77"/>
                  </a:rPr>
                  <a:t>Output Order</a:t>
                </a:r>
              </a:p>
              <a:p>
                <a:pPr algn="ctr"/>
                <a:r>
                  <a:rPr lang="en-US" b="1" dirty="0">
                    <a:solidFill>
                      <a:schemeClr val="tx1"/>
                    </a:solidFill>
                    <a:latin typeface="Monaco" pitchFamily="2" charset="77"/>
                  </a:rPr>
                  <a:t>[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𝝓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𝝍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</m:oMath>
                </a14:m>
                <a:r>
                  <a:rPr lang="en-US" b="1" dirty="0">
                    <a:solidFill>
                      <a:schemeClr val="tx1"/>
                    </a:solidFill>
                    <a:latin typeface="Monaco" pitchFamily="2" charset="77"/>
                  </a:rPr>
                  <a:t>]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01EE0174-076B-AA42-A996-A1F122FB60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454" y="3352896"/>
                <a:ext cx="1902112" cy="646331"/>
              </a:xfrm>
              <a:prstGeom prst="rect">
                <a:avLst/>
              </a:prstGeom>
              <a:blipFill>
                <a:blip r:embed="rId6"/>
                <a:stretch>
                  <a:fillRect t="-3922" b="-13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3233F393-2FD9-D84C-A1EE-7D9B40715ABA}"/>
              </a:ext>
            </a:extLst>
          </p:cNvPr>
          <p:cNvSpPr/>
          <p:nvPr/>
        </p:nvSpPr>
        <p:spPr>
          <a:xfrm>
            <a:off x="411954" y="2336200"/>
            <a:ext cx="1858963" cy="6096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Automata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23493CF7-9A88-A148-B734-AE95027E0D25}"/>
              </a:ext>
            </a:extLst>
          </p:cNvPr>
          <p:cNvSpPr/>
          <p:nvPr/>
        </p:nvSpPr>
        <p:spPr>
          <a:xfrm>
            <a:off x="7147689" y="2342550"/>
            <a:ext cx="1745068" cy="609600"/>
          </a:xfrm>
          <a:prstGeom prst="round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Automata’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ounded Rectangle 64">
                <a:extLst>
                  <a:ext uri="{FF2B5EF4-FFF2-40B4-BE49-F238E27FC236}">
                    <a16:creationId xmlns:a16="http://schemas.microsoft.com/office/drawing/2014/main" id="{36BBB7BA-47BA-214D-9653-4421C534394F}"/>
                  </a:ext>
                </a:extLst>
              </p:cNvPr>
              <p:cNvSpPr/>
              <p:nvPr/>
            </p:nvSpPr>
            <p:spPr>
              <a:xfrm>
                <a:off x="3346077" y="2083330"/>
                <a:ext cx="2743199" cy="1128039"/>
              </a:xfrm>
              <a:prstGeom prst="round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e>
                    </m:d>
                    <m:r>
                      <a:rPr lang="en-US" b="0" i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𝜓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</m:d>
                    <m:r>
                      <a:rPr lang="en-US" b="0" i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65" name="Rounded Rectangle 64">
                <a:extLst>
                  <a:ext uri="{FF2B5EF4-FFF2-40B4-BE49-F238E27FC236}">
                    <a16:creationId xmlns:a16="http://schemas.microsoft.com/office/drawing/2014/main" id="{36BBB7BA-47BA-214D-9653-4421C53439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077" y="2083330"/>
                <a:ext cx="2743199" cy="1128039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C90430D3-7FC7-6A4D-B21F-D2399C670028}"/>
              </a:ext>
            </a:extLst>
          </p:cNvPr>
          <p:cNvCxnSpPr>
            <a:stCxn id="63" idx="3"/>
            <a:endCxn id="65" idx="1"/>
          </p:cNvCxnSpPr>
          <p:nvPr/>
        </p:nvCxnSpPr>
        <p:spPr>
          <a:xfrm>
            <a:off x="2270917" y="2641000"/>
            <a:ext cx="1075160" cy="6350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2D1DE88E-BFAD-864D-A6EE-D9F30E8E91D2}"/>
              </a:ext>
            </a:extLst>
          </p:cNvPr>
          <p:cNvCxnSpPr>
            <a:cxnSpLocks/>
            <a:stCxn id="65" idx="3"/>
            <a:endCxn id="64" idx="1"/>
          </p:cNvCxnSpPr>
          <p:nvPr/>
        </p:nvCxnSpPr>
        <p:spPr>
          <a:xfrm>
            <a:off x="6089276" y="2647350"/>
            <a:ext cx="1058413" cy="0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1617029A-1C28-5B45-931C-375ED6946697}"/>
              </a:ext>
            </a:extLst>
          </p:cNvPr>
          <p:cNvSpPr/>
          <p:nvPr/>
        </p:nvSpPr>
        <p:spPr>
          <a:xfrm>
            <a:off x="3346077" y="2083330"/>
            <a:ext cx="2743199" cy="112803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Transducer</a:t>
            </a:r>
          </a:p>
        </p:txBody>
      </p:sp>
    </p:spTree>
    <p:extLst>
      <p:ext uri="{BB962C8B-B14F-4D97-AF65-F5344CB8AC3E}">
        <p14:creationId xmlns:p14="http://schemas.microsoft.com/office/powerpoint/2010/main" val="313910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3" grpId="0"/>
      <p:bldP spid="3" grpId="0"/>
      <p:bldP spid="56" grpId="0"/>
      <p:bldP spid="57" grpId="0"/>
      <p:bldP spid="58" grpId="0"/>
      <p:bldP spid="59" grpId="0"/>
      <p:bldP spid="60" grpId="0"/>
      <p:bldP spid="63" grpId="0" animBg="1"/>
      <p:bldP spid="64" grpId="0" animBg="1"/>
      <p:bldP spid="65" grpId="0" animBg="1"/>
      <p:bldP spid="65" grpId="1" animBg="1"/>
      <p:bldP spid="7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ED94D-F54C-E545-BBA8-F6D08A792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Transformation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5DCB42-C5C4-DC46-BD34-C24001745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19EFDBB-5BE8-9E47-BF44-BB9F61477C63}"/>
              </a:ext>
            </a:extLst>
          </p:cNvPr>
          <p:cNvSpPr/>
          <p:nvPr/>
        </p:nvSpPr>
        <p:spPr>
          <a:xfrm>
            <a:off x="1533144" y="1540002"/>
            <a:ext cx="1600200" cy="1600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12E28F-C2B7-8F4B-B579-67406C3F3E9C}"/>
              </a:ext>
            </a:extLst>
          </p:cNvPr>
          <p:cNvSpPr/>
          <p:nvPr/>
        </p:nvSpPr>
        <p:spPr>
          <a:xfrm>
            <a:off x="3133344" y="1536288"/>
            <a:ext cx="1600200" cy="1600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D46AF4-AAED-1545-AFB0-FA2A34DE5D9D}"/>
              </a:ext>
            </a:extLst>
          </p:cNvPr>
          <p:cNvSpPr/>
          <p:nvPr/>
        </p:nvSpPr>
        <p:spPr>
          <a:xfrm>
            <a:off x="1533144" y="3132773"/>
            <a:ext cx="1600200" cy="16002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D71D5F-C5EC-0048-B8B8-F3078901BF28}"/>
              </a:ext>
            </a:extLst>
          </p:cNvPr>
          <p:cNvSpPr/>
          <p:nvPr/>
        </p:nvSpPr>
        <p:spPr>
          <a:xfrm>
            <a:off x="3133344" y="3132773"/>
            <a:ext cx="1600200" cy="1600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C3B87B6-B8A4-0347-B467-59B2407DA58D}"/>
              </a:ext>
            </a:extLst>
          </p:cNvPr>
          <p:cNvSpPr/>
          <p:nvPr/>
        </p:nvSpPr>
        <p:spPr>
          <a:xfrm>
            <a:off x="2104644" y="2904173"/>
            <a:ext cx="457200" cy="457200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626CEDE-AA1B-7843-903F-B997177D2574}"/>
              </a:ext>
            </a:extLst>
          </p:cNvPr>
          <p:cNvSpPr/>
          <p:nvPr/>
        </p:nvSpPr>
        <p:spPr>
          <a:xfrm>
            <a:off x="2915412" y="3704273"/>
            <a:ext cx="457200" cy="4572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95B0ED3-68B4-1A4F-948C-44600279AE66}"/>
              </a:ext>
            </a:extLst>
          </p:cNvPr>
          <p:cNvSpPr/>
          <p:nvPr/>
        </p:nvSpPr>
        <p:spPr>
          <a:xfrm>
            <a:off x="2910840" y="2076450"/>
            <a:ext cx="457200" cy="457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6C2A976-8FC6-144A-9093-85401E7B6A0C}"/>
              </a:ext>
            </a:extLst>
          </p:cNvPr>
          <p:cNvSpPr/>
          <p:nvPr/>
        </p:nvSpPr>
        <p:spPr>
          <a:xfrm>
            <a:off x="3704844" y="2876550"/>
            <a:ext cx="457200" cy="4572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86BC10-C155-9C4C-9C47-2E4D4867FB9C}"/>
              </a:ext>
            </a:extLst>
          </p:cNvPr>
          <p:cNvSpPr txBox="1"/>
          <p:nvPr/>
        </p:nvSpPr>
        <p:spPr>
          <a:xfrm>
            <a:off x="1738122" y="2013222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Code</a:t>
            </a:r>
          </a:p>
          <a:p>
            <a:pPr algn="ctr"/>
            <a:r>
              <a:rPr lang="en-US" b="1" dirty="0">
                <a:solidFill>
                  <a:schemeClr val="bg2"/>
                </a:solidFill>
              </a:rPr>
              <a:t>Motion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83135F4-C585-364F-ADE4-EFF2F1F712BB}"/>
              </a:ext>
            </a:extLst>
          </p:cNvPr>
          <p:cNvSpPr txBox="1"/>
          <p:nvPr/>
        </p:nvSpPr>
        <p:spPr>
          <a:xfrm>
            <a:off x="3133344" y="2114399"/>
            <a:ext cx="1574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Interchange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18237F8-3271-064B-B817-772CA2AB3ECC}"/>
              </a:ext>
            </a:extLst>
          </p:cNvPr>
          <p:cNvSpPr txBox="1"/>
          <p:nvPr/>
        </p:nvSpPr>
        <p:spPr>
          <a:xfrm>
            <a:off x="1677924" y="3748206"/>
            <a:ext cx="131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Inlining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5BC7118-7DF6-6A47-AA31-E5CACD08B3A6}"/>
              </a:ext>
            </a:extLst>
          </p:cNvPr>
          <p:cNvSpPr txBox="1"/>
          <p:nvPr/>
        </p:nvSpPr>
        <p:spPr>
          <a:xfrm>
            <a:off x="3299460" y="3589973"/>
            <a:ext cx="131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Strip</a:t>
            </a:r>
          </a:p>
          <a:p>
            <a:pPr algn="ctr"/>
            <a:r>
              <a:rPr lang="en-US" b="1" dirty="0">
                <a:solidFill>
                  <a:schemeClr val="bg2"/>
                </a:solidFill>
              </a:rPr>
              <a:t>Mining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54EE794-6FA4-AC46-BC7E-6AEA991197E8}"/>
              </a:ext>
            </a:extLst>
          </p:cNvPr>
          <p:cNvSpPr/>
          <p:nvPr/>
        </p:nvSpPr>
        <p:spPr>
          <a:xfrm>
            <a:off x="5305044" y="2464092"/>
            <a:ext cx="3229356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Point Blocking (Jo et al. 2011)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4C48966-6A8F-CC45-B893-B4CC6302BC2E}"/>
              </a:ext>
            </a:extLst>
          </p:cNvPr>
          <p:cNvSpPr/>
          <p:nvPr/>
        </p:nvSpPr>
        <p:spPr>
          <a:xfrm>
            <a:off x="5305044" y="3211333"/>
            <a:ext cx="3229356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Traversal Splicing (Jo et al. 2012)</a:t>
            </a:r>
          </a:p>
        </p:txBody>
      </p:sp>
    </p:spTree>
    <p:extLst>
      <p:ext uri="{BB962C8B-B14F-4D97-AF65-F5344CB8AC3E}">
        <p14:creationId xmlns:p14="http://schemas.microsoft.com/office/powerpoint/2010/main" val="316054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6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1BAC7-ECD3-C046-8941-23A1A047B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CBFF5-FCFB-6B4E-9C26-D6299449A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Representation of Iteration Space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Representation of  Transformations</a:t>
            </a:r>
          </a:p>
          <a:p>
            <a:r>
              <a:rPr lang="en-US" dirty="0"/>
              <a:t>A Representation of </a:t>
            </a:r>
            <a:r>
              <a:rPr lang="en-US" dirty="0">
                <a:solidFill>
                  <a:srgbClr val="FF0000"/>
                </a:solidFill>
              </a:rPr>
              <a:t>Dependences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Check for Soundness of Transformations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90693-BBFD-BC43-9266-FCD4916F7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35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863"/>
    </mc:Choice>
    <mc:Fallback xmlns="">
      <p:transition spd="slow" advTm="73863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3C88B-D803-7D44-8C60-E4AE81FF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Dependences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ABCAF5-E1C3-5941-810F-84D1ABE35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4F21F7E-E227-4B48-BEBA-DE75F6E23B42}"/>
              </a:ext>
            </a:extLst>
          </p:cNvPr>
          <p:cNvSpPr txBox="1"/>
          <p:nvPr/>
        </p:nvSpPr>
        <p:spPr>
          <a:xfrm>
            <a:off x="457200" y="1232336"/>
            <a:ext cx="3993626" cy="1477328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for(i=0; i&lt;N; i++){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 for(j=0; j&lt;M; j++){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   a[i][j] += 2*a[i+1][j];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 }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444148E-E7F2-7E49-A16B-AC45CB1CA908}"/>
              </a:ext>
            </a:extLst>
          </p:cNvPr>
          <p:cNvSpPr/>
          <p:nvPr/>
        </p:nvSpPr>
        <p:spPr>
          <a:xfrm>
            <a:off x="5691998" y="1472778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F9885CFF-6BC8-1040-9873-82C9CD149263}"/>
              </a:ext>
            </a:extLst>
          </p:cNvPr>
          <p:cNvSpPr/>
          <p:nvPr/>
        </p:nvSpPr>
        <p:spPr>
          <a:xfrm>
            <a:off x="5691619" y="1900058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7607722-13A2-C649-A73F-ACA7C74DAC48}"/>
              </a:ext>
            </a:extLst>
          </p:cNvPr>
          <p:cNvGrpSpPr/>
          <p:nvPr/>
        </p:nvGrpSpPr>
        <p:grpSpPr>
          <a:xfrm>
            <a:off x="5348642" y="918620"/>
            <a:ext cx="2409116" cy="2104760"/>
            <a:chOff x="5348642" y="918620"/>
            <a:chExt cx="2409116" cy="2104760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C0C0DC62-D0EF-A94B-A80E-DC132DF8EB66}"/>
                </a:ext>
              </a:extLst>
            </p:cNvPr>
            <p:cNvSpPr/>
            <p:nvPr/>
          </p:nvSpPr>
          <p:spPr>
            <a:xfrm>
              <a:off x="7559247" y="1895543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0080C42-6614-6542-BECC-F2D63475CC58}"/>
                </a:ext>
              </a:extLst>
            </p:cNvPr>
            <p:cNvSpPr/>
            <p:nvPr/>
          </p:nvSpPr>
          <p:spPr>
            <a:xfrm>
              <a:off x="6319931" y="1476684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01A14F92-5A1C-564B-8C83-68CB9C37DACD}"/>
                </a:ext>
              </a:extLst>
            </p:cNvPr>
            <p:cNvSpPr/>
            <p:nvPr/>
          </p:nvSpPr>
          <p:spPr>
            <a:xfrm>
              <a:off x="6922172" y="1467245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85D776C7-6ADD-0A45-9432-6BC3264CE900}"/>
                </a:ext>
              </a:extLst>
            </p:cNvPr>
            <p:cNvSpPr/>
            <p:nvPr/>
          </p:nvSpPr>
          <p:spPr>
            <a:xfrm>
              <a:off x="7559247" y="1469755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7FB90ED9-04BF-C84C-BC97-7F55401E2816}"/>
                </a:ext>
              </a:extLst>
            </p:cNvPr>
            <p:cNvSpPr/>
            <p:nvPr/>
          </p:nvSpPr>
          <p:spPr>
            <a:xfrm>
              <a:off x="6315945" y="1895278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CB82BA6F-DF80-1E4E-B684-09DDB180A809}"/>
                </a:ext>
              </a:extLst>
            </p:cNvPr>
            <p:cNvSpPr/>
            <p:nvPr/>
          </p:nvSpPr>
          <p:spPr>
            <a:xfrm>
              <a:off x="6924877" y="1888602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39A3E25E-0FA2-324C-88B0-2AA7E3BF9FA4}"/>
                </a:ext>
              </a:extLst>
            </p:cNvPr>
            <p:cNvSpPr/>
            <p:nvPr/>
          </p:nvSpPr>
          <p:spPr>
            <a:xfrm>
              <a:off x="5691619" y="2347729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08ED925-B5A6-9F40-92A1-3C60F2FA63A9}"/>
                </a:ext>
              </a:extLst>
            </p:cNvPr>
            <p:cNvSpPr/>
            <p:nvPr/>
          </p:nvSpPr>
          <p:spPr>
            <a:xfrm>
              <a:off x="6319931" y="2353942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73F9973E-58D5-C240-BA70-6E04A1103B03}"/>
                </a:ext>
              </a:extLst>
            </p:cNvPr>
            <p:cNvSpPr/>
            <p:nvPr/>
          </p:nvSpPr>
          <p:spPr>
            <a:xfrm>
              <a:off x="6922172" y="2353942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677C07E1-DD43-B946-990D-A2B5A2083C5D}"/>
                </a:ext>
              </a:extLst>
            </p:cNvPr>
            <p:cNvSpPr/>
            <p:nvPr/>
          </p:nvSpPr>
          <p:spPr>
            <a:xfrm>
              <a:off x="7559247" y="2353942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3C8575FD-19EB-2E4F-A37B-A5875DC64556}"/>
                </a:ext>
              </a:extLst>
            </p:cNvPr>
            <p:cNvSpPr/>
            <p:nvPr/>
          </p:nvSpPr>
          <p:spPr>
            <a:xfrm>
              <a:off x="5691619" y="2802659"/>
              <a:ext cx="194725" cy="22072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150DB6-8F05-F942-9112-928BFE0C2177}"/>
                </a:ext>
              </a:extLst>
            </p:cNvPr>
            <p:cNvSpPr/>
            <p:nvPr/>
          </p:nvSpPr>
          <p:spPr>
            <a:xfrm>
              <a:off x="6319931" y="2817176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5CA2C3A3-552E-4C49-B079-BF2D080DBE5B}"/>
                </a:ext>
              </a:extLst>
            </p:cNvPr>
            <p:cNvSpPr/>
            <p:nvPr/>
          </p:nvSpPr>
          <p:spPr>
            <a:xfrm>
              <a:off x="6924877" y="2809917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9854874-1287-AB40-8E4D-CF68D6925D52}"/>
                </a:ext>
              </a:extLst>
            </p:cNvPr>
            <p:cNvSpPr/>
            <p:nvPr/>
          </p:nvSpPr>
          <p:spPr>
            <a:xfrm>
              <a:off x="7563033" y="2809917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EEC76ACE-16EC-5848-93FE-9C6D88121494}"/>
                </a:ext>
              </a:extLst>
            </p:cNvPr>
            <p:cNvGrpSpPr/>
            <p:nvPr/>
          </p:nvGrpSpPr>
          <p:grpSpPr>
            <a:xfrm>
              <a:off x="5348642" y="918620"/>
              <a:ext cx="1261962" cy="1363583"/>
              <a:chOff x="5382207" y="909438"/>
              <a:chExt cx="1481498" cy="1511683"/>
            </a:xfrm>
          </p:grpSpPr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66029AED-975F-154E-9876-44AF12A3F1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51595" y="1355329"/>
                <a:ext cx="0" cy="865737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B7649AAF-682D-C14E-8D60-267D44B76A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51595" y="1355329"/>
                <a:ext cx="1054005" cy="0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F7CF7A31-4F35-6349-A780-68C854350FFF}"/>
                  </a:ext>
                </a:extLst>
              </p:cNvPr>
              <p:cNvSpPr txBox="1"/>
              <p:nvPr/>
            </p:nvSpPr>
            <p:spPr>
              <a:xfrm>
                <a:off x="6622933" y="909438"/>
                <a:ext cx="24077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2"/>
                    </a:solidFill>
                  </a:rPr>
                  <a:t>j</a:t>
                </a: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9DCF95F7-663D-AB44-9267-A8188E940C7F}"/>
                  </a:ext>
                </a:extLst>
              </p:cNvPr>
              <p:cNvSpPr txBox="1"/>
              <p:nvPr/>
            </p:nvSpPr>
            <p:spPr>
              <a:xfrm>
                <a:off x="5382207" y="2021011"/>
                <a:ext cx="24878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2"/>
                    </a:solidFill>
                    <a:latin typeface="Chalkboard" panose="03050602040202020205" pitchFamily="66" charset="77"/>
                    <a:cs typeface="Calibri" panose="020F0502020204030204" pitchFamily="34" charset="0"/>
                  </a:rPr>
                  <a:t>i</a:t>
                </a:r>
              </a:p>
            </p:txBody>
          </p:sp>
        </p:grpSp>
      </p:grp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D47B936D-1732-D448-A074-C74D243DBCB7}"/>
              </a:ext>
            </a:extLst>
          </p:cNvPr>
          <p:cNvCxnSpPr>
            <a:stCxn id="56" idx="4"/>
            <a:endCxn id="60" idx="0"/>
          </p:cNvCxnSpPr>
          <p:nvPr/>
        </p:nvCxnSpPr>
        <p:spPr>
          <a:xfrm flipH="1">
            <a:off x="5788982" y="1678982"/>
            <a:ext cx="379" cy="2210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3A09D767-7791-0D43-9411-25DD9672D74A}"/>
              </a:ext>
            </a:extLst>
          </p:cNvPr>
          <p:cNvGrpSpPr/>
          <p:nvPr/>
        </p:nvGrpSpPr>
        <p:grpSpPr>
          <a:xfrm>
            <a:off x="5788982" y="1673449"/>
            <a:ext cx="1871414" cy="1143727"/>
            <a:chOff x="5788982" y="1673449"/>
            <a:chExt cx="1871414" cy="1143727"/>
          </a:xfrm>
        </p:grpSpPr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61B5D034-5D8D-3A45-82F2-8ED482D98AF7}"/>
                </a:ext>
              </a:extLst>
            </p:cNvPr>
            <p:cNvCxnSpPr>
              <a:stCxn id="59" idx="4"/>
              <a:endCxn id="63" idx="0"/>
            </p:cNvCxnSpPr>
            <p:nvPr/>
          </p:nvCxnSpPr>
          <p:spPr>
            <a:xfrm>
              <a:off x="7656610" y="1675959"/>
              <a:ext cx="0" cy="2195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>
              <a:extLst>
                <a:ext uri="{FF2B5EF4-FFF2-40B4-BE49-F238E27FC236}">
                  <a16:creationId xmlns:a16="http://schemas.microsoft.com/office/drawing/2014/main" id="{8E17291A-7DED-CC4B-BE7D-86DF0CE77395}"/>
                </a:ext>
              </a:extLst>
            </p:cNvPr>
            <p:cNvCxnSpPr>
              <a:stCxn id="63" idx="4"/>
              <a:endCxn id="67" idx="0"/>
            </p:cNvCxnSpPr>
            <p:nvPr/>
          </p:nvCxnSpPr>
          <p:spPr>
            <a:xfrm>
              <a:off x="7656610" y="2101747"/>
              <a:ext cx="0" cy="25219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>
              <a:extLst>
                <a:ext uri="{FF2B5EF4-FFF2-40B4-BE49-F238E27FC236}">
                  <a16:creationId xmlns:a16="http://schemas.microsoft.com/office/drawing/2014/main" id="{709B841B-E1E0-BC4D-9F21-D815BAA6B613}"/>
                </a:ext>
              </a:extLst>
            </p:cNvPr>
            <p:cNvCxnSpPr>
              <a:stCxn id="67" idx="4"/>
              <a:endCxn id="71" idx="0"/>
            </p:cNvCxnSpPr>
            <p:nvPr/>
          </p:nvCxnSpPr>
          <p:spPr>
            <a:xfrm>
              <a:off x="7656610" y="2560146"/>
              <a:ext cx="3786" cy="24977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2A49C361-1893-F44B-8FFD-D6BFDACA91AC}"/>
                </a:ext>
              </a:extLst>
            </p:cNvPr>
            <p:cNvCxnSpPr>
              <a:stCxn id="58" idx="4"/>
              <a:endCxn id="62" idx="0"/>
            </p:cNvCxnSpPr>
            <p:nvPr/>
          </p:nvCxnSpPr>
          <p:spPr>
            <a:xfrm>
              <a:off x="7019535" y="1673449"/>
              <a:ext cx="2705" cy="21515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5EDA7D7B-71B7-5846-89B6-EFCA03FA07AB}"/>
                </a:ext>
              </a:extLst>
            </p:cNvPr>
            <p:cNvCxnSpPr>
              <a:stCxn id="62" idx="4"/>
              <a:endCxn id="66" idx="0"/>
            </p:cNvCxnSpPr>
            <p:nvPr/>
          </p:nvCxnSpPr>
          <p:spPr>
            <a:xfrm flipH="1">
              <a:off x="7019535" y="2094806"/>
              <a:ext cx="2705" cy="25913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>
              <a:extLst>
                <a:ext uri="{FF2B5EF4-FFF2-40B4-BE49-F238E27FC236}">
                  <a16:creationId xmlns:a16="http://schemas.microsoft.com/office/drawing/2014/main" id="{05CBDD14-1E7D-C442-A7A0-89B6D56E0069}"/>
                </a:ext>
              </a:extLst>
            </p:cNvPr>
            <p:cNvCxnSpPr>
              <a:stCxn id="66" idx="4"/>
              <a:endCxn id="70" idx="0"/>
            </p:cNvCxnSpPr>
            <p:nvPr/>
          </p:nvCxnSpPr>
          <p:spPr>
            <a:xfrm>
              <a:off x="7019535" y="2560146"/>
              <a:ext cx="2705" cy="24977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639DB580-50B1-AC44-956E-C3057EB9581A}"/>
                </a:ext>
              </a:extLst>
            </p:cNvPr>
            <p:cNvCxnSpPr>
              <a:cxnSpLocks/>
              <a:stCxn id="57" idx="4"/>
              <a:endCxn id="61" idx="0"/>
            </p:cNvCxnSpPr>
            <p:nvPr/>
          </p:nvCxnSpPr>
          <p:spPr>
            <a:xfrm flipH="1">
              <a:off x="6413308" y="1682888"/>
              <a:ext cx="3986" cy="21239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39110ADD-C1DC-B64A-B441-24497B52F368}"/>
                </a:ext>
              </a:extLst>
            </p:cNvPr>
            <p:cNvCxnSpPr>
              <a:cxnSpLocks/>
              <a:stCxn id="61" idx="4"/>
              <a:endCxn id="65" idx="0"/>
            </p:cNvCxnSpPr>
            <p:nvPr/>
          </p:nvCxnSpPr>
          <p:spPr>
            <a:xfrm>
              <a:off x="6413308" y="2101482"/>
              <a:ext cx="3986" cy="25246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9FF47949-7644-BB41-8612-07CDF07CEB4E}"/>
                </a:ext>
              </a:extLst>
            </p:cNvPr>
            <p:cNvCxnSpPr>
              <a:stCxn id="65" idx="4"/>
              <a:endCxn id="69" idx="0"/>
            </p:cNvCxnSpPr>
            <p:nvPr/>
          </p:nvCxnSpPr>
          <p:spPr>
            <a:xfrm>
              <a:off x="6417294" y="2560146"/>
              <a:ext cx="0" cy="25703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>
              <a:extLst>
                <a:ext uri="{FF2B5EF4-FFF2-40B4-BE49-F238E27FC236}">
                  <a16:creationId xmlns:a16="http://schemas.microsoft.com/office/drawing/2014/main" id="{858788D4-6E0B-5143-9697-4066412D61E9}"/>
                </a:ext>
              </a:extLst>
            </p:cNvPr>
            <p:cNvCxnSpPr>
              <a:stCxn id="60" idx="4"/>
              <a:endCxn id="64" idx="0"/>
            </p:cNvCxnSpPr>
            <p:nvPr/>
          </p:nvCxnSpPr>
          <p:spPr>
            <a:xfrm>
              <a:off x="5788982" y="2106262"/>
              <a:ext cx="0" cy="24146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C8C68D7F-19A0-D84F-9439-C35C828B2365}"/>
                </a:ext>
              </a:extLst>
            </p:cNvPr>
            <p:cNvCxnSpPr>
              <a:stCxn id="64" idx="4"/>
              <a:endCxn id="68" idx="0"/>
            </p:cNvCxnSpPr>
            <p:nvPr/>
          </p:nvCxnSpPr>
          <p:spPr>
            <a:xfrm>
              <a:off x="5788982" y="2553933"/>
              <a:ext cx="0" cy="24872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136804CA-D6A9-514B-8D0A-4F6A4E3C3976}"/>
              </a:ext>
            </a:extLst>
          </p:cNvPr>
          <p:cNvSpPr txBox="1"/>
          <p:nvPr/>
        </p:nvSpPr>
        <p:spPr>
          <a:xfrm>
            <a:off x="152400" y="3121157"/>
            <a:ext cx="510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(0, 0): Reads{a[0][0],</a:t>
            </a:r>
            <a:r>
              <a:rPr lang="en-US" sz="1400" dirty="0">
                <a:solidFill>
                  <a:srgbClr val="FF0000"/>
                </a:solidFill>
                <a:latin typeface="Monaco" pitchFamily="2" charset="77"/>
              </a:rPr>
              <a:t>a[1][0]</a:t>
            </a:r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}</a:t>
            </a:r>
            <a:r>
              <a:rPr lang="en-US" sz="1400" dirty="0">
                <a:solidFill>
                  <a:srgbClr val="FF0000"/>
                </a:solidFill>
                <a:latin typeface="Monaco" pitchFamily="2" charset="77"/>
              </a:rPr>
              <a:t> </a:t>
            </a:r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Writes{a[0][0]}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43ADDC8-3588-C545-8A24-2EF5AA7E74C3}"/>
              </a:ext>
            </a:extLst>
          </p:cNvPr>
          <p:cNvSpPr txBox="1"/>
          <p:nvPr/>
        </p:nvSpPr>
        <p:spPr>
          <a:xfrm>
            <a:off x="152400" y="3806222"/>
            <a:ext cx="510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(1, 0): Reads{a[1][0],a[2][0]} Writes{</a:t>
            </a:r>
            <a:r>
              <a:rPr lang="en-US" sz="1400" dirty="0">
                <a:solidFill>
                  <a:srgbClr val="FF0000"/>
                </a:solidFill>
                <a:latin typeface="Monaco" pitchFamily="2" charset="77"/>
              </a:rPr>
              <a:t>a[1][0]</a:t>
            </a:r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3DF1D9B-F105-4242-B879-E2EEC3118F7E}"/>
              </a:ext>
            </a:extLst>
          </p:cNvPr>
          <p:cNvCxnSpPr>
            <a:stCxn id="6" idx="2"/>
            <a:endCxn id="43" idx="0"/>
          </p:cNvCxnSpPr>
          <p:nvPr/>
        </p:nvCxnSpPr>
        <p:spPr>
          <a:xfrm>
            <a:off x="2705100" y="3428934"/>
            <a:ext cx="0" cy="37728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76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" grpId="0"/>
      <p:bldP spid="4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3C88B-D803-7D44-8C60-E4AE81FF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Dependences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2AB4DE-6648-BF40-A933-A9874DC63A1F}"/>
              </a:ext>
            </a:extLst>
          </p:cNvPr>
          <p:cNvSpPr txBox="1"/>
          <p:nvPr/>
        </p:nvSpPr>
        <p:spPr>
          <a:xfrm>
            <a:off x="6172200" y="1073420"/>
            <a:ext cx="9980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[t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610B9C-E0D7-D849-AA0C-B9007397FC9A}"/>
              </a:ext>
            </a:extLst>
          </p:cNvPr>
          <p:cNvSpPr txBox="1"/>
          <p:nvPr/>
        </p:nvSpPr>
        <p:spPr>
          <a:xfrm>
            <a:off x="7871832" y="1073420"/>
            <a:ext cx="9345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[r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t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3D0DD1-F787-4141-99FD-3333F9341A46}"/>
              </a:ext>
            </a:extLst>
          </p:cNvPr>
          <p:cNvSpPr txBox="1"/>
          <p:nvPr/>
        </p:nvSpPr>
        <p:spPr>
          <a:xfrm>
            <a:off x="7682305" y="1556195"/>
            <a:ext cx="10984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[r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t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4D6378-4608-9345-875D-5F89E134F67B}"/>
              </a:ext>
            </a:extLst>
          </p:cNvPr>
          <p:cNvSpPr txBox="1"/>
          <p:nvPr/>
        </p:nvSpPr>
        <p:spPr>
          <a:xfrm>
            <a:off x="7509250" y="2031456"/>
            <a:ext cx="15808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[r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t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160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046673E-724F-D743-A6A2-ECCA7AFEC84C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8299691" y="2370010"/>
            <a:ext cx="0" cy="677095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9100C09-11D8-CE49-AA2E-92D498EB776C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7170218" y="1242697"/>
            <a:ext cx="701614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BE707C-A1E1-2746-BE42-98F926CA7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04755BD-43AA-2343-A653-0DCC5B1B3985}"/>
              </a:ext>
            </a:extLst>
          </p:cNvPr>
          <p:cNvSpPr txBox="1"/>
          <p:nvPr/>
        </p:nvSpPr>
        <p:spPr>
          <a:xfrm>
            <a:off x="160838" y="1083128"/>
            <a:ext cx="3300216" cy="2462213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void foo(int i, Node* n){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if(i&gt;=N) return;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bar(i, n);   //</a:t>
            </a:r>
            <a:r>
              <a:rPr lang="en-US" sz="1400" dirty="0">
                <a:latin typeface="Monaco" pitchFamily="2" charset="77"/>
              </a:rPr>
              <a:t>t</a:t>
            </a:r>
            <a:r>
              <a:rPr lang="en-US" sz="1400" baseline="-25000" dirty="0">
                <a:latin typeface="Monaco" pitchFamily="2" charset="77"/>
              </a:rPr>
              <a:t>1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foo(i+1, n); //</a:t>
            </a:r>
            <a:r>
              <a:rPr lang="en-US" sz="1400" dirty="0">
                <a:latin typeface="Monaco" pitchFamily="2" charset="77"/>
              </a:rPr>
              <a:t>r</a:t>
            </a:r>
            <a:r>
              <a:rPr lang="en-US" sz="1400" baseline="-25000" dirty="0">
                <a:latin typeface="Monaco" pitchFamily="2" charset="77"/>
              </a:rPr>
              <a:t>1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void bar(int i, Node* n){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if(n==NULL) return;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bar(i, n-&gt;l);//</a:t>
            </a:r>
            <a:r>
              <a:rPr lang="en-US" sz="1400" dirty="0">
                <a:latin typeface="Monaco" pitchFamily="2" charset="77"/>
              </a:rPr>
              <a:t>r</a:t>
            </a:r>
            <a:r>
              <a:rPr lang="en-US" sz="1400" baseline="-25000" dirty="0">
                <a:latin typeface="Monaco" pitchFamily="2" charset="77"/>
              </a:rPr>
              <a:t>2</a:t>
            </a:r>
            <a:r>
              <a:rPr lang="en-US" sz="1400" baseline="30000" dirty="0">
                <a:latin typeface="Monaco" pitchFamily="2" charset="77"/>
              </a:rPr>
              <a:t>l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bar(i, n-&gt;r);//</a:t>
            </a:r>
            <a:r>
              <a:rPr lang="en-US" sz="1400" dirty="0">
                <a:latin typeface="Monaco" pitchFamily="2" charset="77"/>
              </a:rPr>
              <a:t>r</a:t>
            </a:r>
            <a:r>
              <a:rPr lang="en-US" sz="1400" baseline="-25000" dirty="0">
                <a:latin typeface="Monaco" pitchFamily="2" charset="77"/>
              </a:rPr>
              <a:t>2</a:t>
            </a:r>
            <a:r>
              <a:rPr lang="en-US" sz="1400" baseline="30000" dirty="0">
                <a:latin typeface="Monaco" pitchFamily="2" charset="77"/>
              </a:rPr>
              <a:t>r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n-&gt;x[i] += 2*n-&gt;x[i+1];//</a:t>
            </a:r>
            <a:r>
              <a:rPr lang="en-US" sz="1400" dirty="0">
                <a:latin typeface="Monaco" pitchFamily="2" charset="77"/>
              </a:rPr>
              <a:t>s</a:t>
            </a:r>
            <a:r>
              <a:rPr lang="en-US" sz="1400" baseline="-25000" dirty="0">
                <a:latin typeface="Monaco" pitchFamily="2" charset="77"/>
              </a:rPr>
              <a:t>1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DAF2AC5-7649-DC4B-94D5-FDF5D807E4D6}"/>
              </a:ext>
            </a:extLst>
          </p:cNvPr>
          <p:cNvSpPr/>
          <p:nvPr/>
        </p:nvSpPr>
        <p:spPr>
          <a:xfrm>
            <a:off x="3919559" y="1426510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16EE3229-BC90-3E42-864E-F55311A17B67}"/>
              </a:ext>
            </a:extLst>
          </p:cNvPr>
          <p:cNvSpPr/>
          <p:nvPr/>
        </p:nvSpPr>
        <p:spPr>
          <a:xfrm>
            <a:off x="3919114" y="1900197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C9E478A-2DC3-2748-9D3F-4708FEB3108C}"/>
              </a:ext>
            </a:extLst>
          </p:cNvPr>
          <p:cNvGrpSpPr/>
          <p:nvPr/>
        </p:nvGrpSpPr>
        <p:grpSpPr>
          <a:xfrm>
            <a:off x="3516471" y="812164"/>
            <a:ext cx="2079043" cy="2333360"/>
            <a:chOff x="3516471" y="812164"/>
            <a:chExt cx="2079043" cy="233336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5656013-EC15-914A-9A15-D28514084BAF}"/>
                </a:ext>
              </a:extLst>
            </p:cNvPr>
            <p:cNvSpPr/>
            <p:nvPr/>
          </p:nvSpPr>
          <p:spPr>
            <a:xfrm>
              <a:off x="4648983" y="1428128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8551B617-3F7C-3649-93CD-F60F8F828672}"/>
                </a:ext>
              </a:extLst>
            </p:cNvPr>
            <p:cNvSpPr/>
            <p:nvPr/>
          </p:nvSpPr>
          <p:spPr>
            <a:xfrm>
              <a:off x="5363739" y="1420376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06E1502F-BA05-D041-BE97-9540B2023C26}"/>
                </a:ext>
              </a:extLst>
            </p:cNvPr>
            <p:cNvSpPr/>
            <p:nvPr/>
          </p:nvSpPr>
          <p:spPr>
            <a:xfrm>
              <a:off x="4652050" y="1894898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DAD5867-6CF9-4C45-AF63-F93DDF980AE4}"/>
                </a:ext>
              </a:extLst>
            </p:cNvPr>
            <p:cNvSpPr/>
            <p:nvPr/>
          </p:nvSpPr>
          <p:spPr>
            <a:xfrm>
              <a:off x="5366914" y="1887497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C4ACF0F9-BBF3-3044-96F6-BD44D0C1E21A}"/>
                </a:ext>
              </a:extLst>
            </p:cNvPr>
            <p:cNvSpPr/>
            <p:nvPr/>
          </p:nvSpPr>
          <p:spPr>
            <a:xfrm>
              <a:off x="3919114" y="2396490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379D1095-0C92-694D-883C-E9FD6A43EB93}"/>
                </a:ext>
              </a:extLst>
            </p:cNvPr>
            <p:cNvSpPr/>
            <p:nvPr/>
          </p:nvSpPr>
          <p:spPr>
            <a:xfrm>
              <a:off x="4656730" y="2403378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F7033AA2-E80B-D140-B5BB-42423A7E7FE0}"/>
                </a:ext>
              </a:extLst>
            </p:cNvPr>
            <p:cNvSpPr/>
            <p:nvPr/>
          </p:nvSpPr>
          <p:spPr>
            <a:xfrm>
              <a:off x="5363739" y="2396490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A5E1C452-8D2B-4D4D-8D98-03F78F38E289}"/>
                </a:ext>
              </a:extLst>
            </p:cNvPr>
            <p:cNvSpPr/>
            <p:nvPr/>
          </p:nvSpPr>
          <p:spPr>
            <a:xfrm>
              <a:off x="3919114" y="2900830"/>
              <a:ext cx="228600" cy="24469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7A89C229-9F13-F743-B2C3-28F8F7E03888}"/>
                </a:ext>
              </a:extLst>
            </p:cNvPr>
            <p:cNvSpPr/>
            <p:nvPr/>
          </p:nvSpPr>
          <p:spPr>
            <a:xfrm>
              <a:off x="4656730" y="2908877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A1E26D63-FE7A-9E40-901D-6E986D614903}"/>
                </a:ext>
              </a:extLst>
            </p:cNvPr>
            <p:cNvSpPr/>
            <p:nvPr/>
          </p:nvSpPr>
          <p:spPr>
            <a:xfrm>
              <a:off x="5366914" y="2908877"/>
              <a:ext cx="228600" cy="228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EF35FA49-583A-9C44-A319-3C17DEAED612}"/>
                </a:ext>
              </a:extLst>
            </p:cNvPr>
            <p:cNvGrpSpPr/>
            <p:nvPr/>
          </p:nvGrpSpPr>
          <p:grpSpPr>
            <a:xfrm>
              <a:off x="3516471" y="812164"/>
              <a:ext cx="1553632" cy="1511683"/>
              <a:chOff x="5382207" y="909438"/>
              <a:chExt cx="1553632" cy="1511683"/>
            </a:xfrm>
          </p:grpSpPr>
          <p:cxnSp>
            <p:nvCxnSpPr>
              <p:cNvPr id="64" name="Straight Arrow Connector 63">
                <a:extLst>
                  <a:ext uri="{FF2B5EF4-FFF2-40B4-BE49-F238E27FC236}">
                    <a16:creationId xmlns:a16="http://schemas.microsoft.com/office/drawing/2014/main" id="{666D40B3-70A3-6F4C-83F0-87473C7493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51595" y="1355329"/>
                <a:ext cx="0" cy="865737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35A371C6-14DB-3D4F-8F81-59DC036B49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51595" y="1355329"/>
                <a:ext cx="1054005" cy="0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9456B7DE-7646-7246-88B3-F164AC8853BE}"/>
                  </a:ext>
                </a:extLst>
              </p:cNvPr>
              <p:cNvSpPr txBox="1"/>
              <p:nvPr/>
            </p:nvSpPr>
            <p:spPr>
              <a:xfrm>
                <a:off x="6622933" y="909438"/>
                <a:ext cx="3129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2"/>
                    </a:solidFill>
                  </a:rPr>
                  <a:t>n</a:t>
                </a: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5E7709E0-5501-8940-83F1-A86ED79480E0}"/>
                  </a:ext>
                </a:extLst>
              </p:cNvPr>
              <p:cNvSpPr txBox="1"/>
              <p:nvPr/>
            </p:nvSpPr>
            <p:spPr>
              <a:xfrm>
                <a:off x="5382207" y="2021011"/>
                <a:ext cx="24878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2"/>
                    </a:solidFill>
                    <a:latin typeface="Chalkboard" panose="03050602040202020205" pitchFamily="66" charset="77"/>
                    <a:cs typeface="Calibri" panose="020F0502020204030204" pitchFamily="34" charset="0"/>
                  </a:rPr>
                  <a:t>i</a:t>
                </a:r>
              </a:p>
            </p:txBody>
          </p:sp>
        </p:grp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187DAF75-E542-B844-B3D9-4B3FD6B11DB7}"/>
              </a:ext>
            </a:extLst>
          </p:cNvPr>
          <p:cNvGrpSpPr/>
          <p:nvPr/>
        </p:nvGrpSpPr>
        <p:grpSpPr>
          <a:xfrm>
            <a:off x="6892752" y="3075821"/>
            <a:ext cx="2005388" cy="1520509"/>
            <a:chOff x="7062895" y="1280161"/>
            <a:chExt cx="2005388" cy="1520509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23A4C388-AE59-5149-A3C6-2C771FD31320}"/>
                </a:ext>
              </a:extLst>
            </p:cNvPr>
            <p:cNvGrpSpPr/>
            <p:nvPr/>
          </p:nvGrpSpPr>
          <p:grpSpPr>
            <a:xfrm>
              <a:off x="7434352" y="1599402"/>
              <a:ext cx="1187882" cy="824177"/>
              <a:chOff x="4646908" y="1607458"/>
              <a:chExt cx="1187882" cy="824177"/>
            </a:xfrm>
          </p:grpSpPr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F85D55F7-75F5-D74E-876F-EECAAC532AF3}"/>
                  </a:ext>
                </a:extLst>
              </p:cNvPr>
              <p:cNvSpPr/>
              <p:nvPr/>
            </p:nvSpPr>
            <p:spPr>
              <a:xfrm>
                <a:off x="5105723" y="1607458"/>
                <a:ext cx="304800" cy="310381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785E22BD-BADD-744B-B906-33C24187E322}"/>
                  </a:ext>
                </a:extLst>
              </p:cNvPr>
              <p:cNvSpPr/>
              <p:nvPr/>
            </p:nvSpPr>
            <p:spPr>
              <a:xfrm>
                <a:off x="4646908" y="2113206"/>
                <a:ext cx="304800" cy="310381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3A9CADB6-F066-4947-ACC9-C53A88630BD8}"/>
                  </a:ext>
                </a:extLst>
              </p:cNvPr>
              <p:cNvSpPr/>
              <p:nvPr/>
            </p:nvSpPr>
            <p:spPr>
              <a:xfrm>
                <a:off x="5529990" y="2121254"/>
                <a:ext cx="304800" cy="310381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AF64B8FC-39D5-BA42-9201-782E2EEB6D06}"/>
                  </a:ext>
                </a:extLst>
              </p:cNvPr>
              <p:cNvCxnSpPr>
                <a:cxnSpLocks/>
                <a:stCxn id="85" idx="4"/>
                <a:endCxn id="86" idx="0"/>
              </p:cNvCxnSpPr>
              <p:nvPr/>
            </p:nvCxnSpPr>
            <p:spPr>
              <a:xfrm flipH="1">
                <a:off x="4799308" y="1917839"/>
                <a:ext cx="458815" cy="195367"/>
              </a:xfrm>
              <a:prstGeom prst="straightConnector1">
                <a:avLst/>
              </a:prstGeom>
              <a:ln w="25400">
                <a:solidFill>
                  <a:schemeClr val="tx2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4B6643CF-F9F2-624F-8004-ED2B5CE466CC}"/>
                  </a:ext>
                </a:extLst>
              </p:cNvPr>
              <p:cNvCxnSpPr>
                <a:cxnSpLocks/>
                <a:stCxn id="85" idx="4"/>
                <a:endCxn id="87" idx="0"/>
              </p:cNvCxnSpPr>
              <p:nvPr/>
            </p:nvCxnSpPr>
            <p:spPr>
              <a:xfrm>
                <a:off x="5258123" y="1917839"/>
                <a:ext cx="424267" cy="203415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98BE354-5E1C-FA43-A039-8A38852E0549}"/>
                </a:ext>
              </a:extLst>
            </p:cNvPr>
            <p:cNvSpPr txBox="1"/>
            <p:nvPr/>
          </p:nvSpPr>
          <p:spPr>
            <a:xfrm>
              <a:off x="7620261" y="1280161"/>
              <a:ext cx="8960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</a:rPr>
                <a:t>n = root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E989285E-06DD-F545-BB34-0FC6DBE2BAC8}"/>
                </a:ext>
              </a:extLst>
            </p:cNvPr>
            <p:cNvSpPr txBox="1"/>
            <p:nvPr/>
          </p:nvSpPr>
          <p:spPr>
            <a:xfrm>
              <a:off x="7062895" y="2462116"/>
              <a:ext cx="985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</a:rPr>
                <a:t>n = root.l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00BE2811-34EB-6D49-B0C3-8D9242B61BD0}"/>
                </a:ext>
              </a:extLst>
            </p:cNvPr>
            <p:cNvSpPr txBox="1"/>
            <p:nvPr/>
          </p:nvSpPr>
          <p:spPr>
            <a:xfrm>
              <a:off x="8045567" y="2450629"/>
              <a:ext cx="102271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tx2"/>
                  </a:solidFill>
                </a:rPr>
                <a:t>n = root.r</a:t>
              </a:r>
            </a:p>
          </p:txBody>
        </p: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67B61ED-0CAD-7E42-997C-A9FF9870E65A}"/>
              </a:ext>
            </a:extLst>
          </p:cNvPr>
          <p:cNvCxnSpPr>
            <a:stCxn id="51" idx="4"/>
            <a:endCxn id="54" idx="0"/>
          </p:cNvCxnSpPr>
          <p:nvPr/>
        </p:nvCxnSpPr>
        <p:spPr>
          <a:xfrm flipH="1">
            <a:off x="4033414" y="1655110"/>
            <a:ext cx="445" cy="2450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1025FF74-BE59-494F-963E-A18ACD590318}"/>
              </a:ext>
            </a:extLst>
          </p:cNvPr>
          <p:cNvGrpSpPr/>
          <p:nvPr/>
        </p:nvGrpSpPr>
        <p:grpSpPr>
          <a:xfrm>
            <a:off x="4033414" y="1648976"/>
            <a:ext cx="1447800" cy="1259901"/>
            <a:chOff x="4033414" y="1648976"/>
            <a:chExt cx="1447800" cy="1259901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23C69C79-E5C3-9A4E-8C68-61B4F3728BAE}"/>
                </a:ext>
              </a:extLst>
            </p:cNvPr>
            <p:cNvCxnSpPr>
              <a:stCxn id="54" idx="4"/>
              <a:endCxn id="57" idx="0"/>
            </p:cNvCxnSpPr>
            <p:nvPr/>
          </p:nvCxnSpPr>
          <p:spPr>
            <a:xfrm>
              <a:off x="4033414" y="2128797"/>
              <a:ext cx="0" cy="26769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1BA3350A-4A05-F74F-BF37-C207982B3544}"/>
                </a:ext>
              </a:extLst>
            </p:cNvPr>
            <p:cNvCxnSpPr>
              <a:stCxn id="57" idx="4"/>
              <a:endCxn id="60" idx="0"/>
            </p:cNvCxnSpPr>
            <p:nvPr/>
          </p:nvCxnSpPr>
          <p:spPr>
            <a:xfrm>
              <a:off x="4033414" y="2625090"/>
              <a:ext cx="0" cy="27574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1F820B23-721F-4943-B3D3-E3D5D82ED69A}"/>
                </a:ext>
              </a:extLst>
            </p:cNvPr>
            <p:cNvCxnSpPr>
              <a:cxnSpLocks/>
              <a:stCxn id="52" idx="4"/>
              <a:endCxn id="55" idx="0"/>
            </p:cNvCxnSpPr>
            <p:nvPr/>
          </p:nvCxnSpPr>
          <p:spPr>
            <a:xfrm>
              <a:off x="4763283" y="1656728"/>
              <a:ext cx="3067" cy="23817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C3CDE26E-D1E8-B047-95B2-C631975324D5}"/>
                </a:ext>
              </a:extLst>
            </p:cNvPr>
            <p:cNvCxnSpPr>
              <a:stCxn id="55" idx="4"/>
              <a:endCxn id="58" idx="0"/>
            </p:cNvCxnSpPr>
            <p:nvPr/>
          </p:nvCxnSpPr>
          <p:spPr>
            <a:xfrm>
              <a:off x="4766350" y="2123498"/>
              <a:ext cx="4680" cy="27988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E18A94A8-2D3B-AF4F-8BE3-F4D8077A194D}"/>
                </a:ext>
              </a:extLst>
            </p:cNvPr>
            <p:cNvCxnSpPr>
              <a:stCxn id="58" idx="4"/>
              <a:endCxn id="61" idx="0"/>
            </p:cNvCxnSpPr>
            <p:nvPr/>
          </p:nvCxnSpPr>
          <p:spPr>
            <a:xfrm>
              <a:off x="4771030" y="2631978"/>
              <a:ext cx="0" cy="27689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97AEAA3A-0FC5-644A-A610-5A52829750BB}"/>
                </a:ext>
              </a:extLst>
            </p:cNvPr>
            <p:cNvCxnSpPr>
              <a:stCxn id="53" idx="4"/>
              <a:endCxn id="56" idx="0"/>
            </p:cNvCxnSpPr>
            <p:nvPr/>
          </p:nvCxnSpPr>
          <p:spPr>
            <a:xfrm>
              <a:off x="5478039" y="1648976"/>
              <a:ext cx="3175" cy="23852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CA024E69-8C78-7D4C-923B-41EE6E0260BB}"/>
                </a:ext>
              </a:extLst>
            </p:cNvPr>
            <p:cNvCxnSpPr>
              <a:stCxn id="56" idx="4"/>
              <a:endCxn id="59" idx="0"/>
            </p:cNvCxnSpPr>
            <p:nvPr/>
          </p:nvCxnSpPr>
          <p:spPr>
            <a:xfrm flipH="1">
              <a:off x="5478039" y="2116097"/>
              <a:ext cx="3175" cy="28039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53D0728F-222C-2744-8C9C-1C4D083D2875}"/>
                </a:ext>
              </a:extLst>
            </p:cNvPr>
            <p:cNvCxnSpPr>
              <a:stCxn id="59" idx="4"/>
              <a:endCxn id="62" idx="0"/>
            </p:cNvCxnSpPr>
            <p:nvPr/>
          </p:nvCxnSpPr>
          <p:spPr>
            <a:xfrm>
              <a:off x="5478039" y="2625090"/>
              <a:ext cx="3175" cy="28378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FD40B4C2-A01F-044C-84B6-ED90C5B8247F}"/>
              </a:ext>
            </a:extLst>
          </p:cNvPr>
          <p:cNvSpPr txBox="1"/>
          <p:nvPr/>
        </p:nvSpPr>
        <p:spPr>
          <a:xfrm>
            <a:off x="160837" y="3792911"/>
            <a:ext cx="64287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(0, root): Reads{root-&gt;x[0],</a:t>
            </a:r>
            <a:r>
              <a:rPr lang="en-US" sz="1400" dirty="0">
                <a:solidFill>
                  <a:srgbClr val="FF0000"/>
                </a:solidFill>
                <a:latin typeface="Monaco" pitchFamily="2" charset="77"/>
              </a:rPr>
              <a:t>root-&gt;x[1]</a:t>
            </a:r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}</a:t>
            </a:r>
            <a:r>
              <a:rPr lang="en-US" sz="1400" dirty="0">
                <a:solidFill>
                  <a:srgbClr val="FF0000"/>
                </a:solidFill>
                <a:latin typeface="Monaco" pitchFamily="2" charset="77"/>
              </a:rPr>
              <a:t> </a:t>
            </a:r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Writes{root-&gt;x[0]}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15F4226-C663-334A-B979-88CB43ACDF06}"/>
              </a:ext>
            </a:extLst>
          </p:cNvPr>
          <p:cNvSpPr txBox="1"/>
          <p:nvPr/>
        </p:nvSpPr>
        <p:spPr>
          <a:xfrm>
            <a:off x="160837" y="4477976"/>
            <a:ext cx="64287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(1, root): Reads{root-&gt;x[1],root-&gt;x[2]} Writes{</a:t>
            </a:r>
            <a:r>
              <a:rPr lang="en-US" sz="1400" dirty="0">
                <a:solidFill>
                  <a:srgbClr val="FF0000"/>
                </a:solidFill>
                <a:latin typeface="Monaco" pitchFamily="2" charset="77"/>
              </a:rPr>
              <a:t>root-&gt;x[1]</a:t>
            </a:r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AB435070-EE26-1C47-A6C2-B76A31CB4EBB}"/>
              </a:ext>
            </a:extLst>
          </p:cNvPr>
          <p:cNvCxnSpPr>
            <a:cxnSpLocks/>
            <a:stCxn id="68" idx="2"/>
            <a:endCxn id="69" idx="0"/>
          </p:cNvCxnSpPr>
          <p:nvPr/>
        </p:nvCxnSpPr>
        <p:spPr>
          <a:xfrm>
            <a:off x="3375227" y="4100688"/>
            <a:ext cx="0" cy="37728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1CDB658F-9278-B94D-A9FD-7A0C0004FAF5}"/>
              </a:ext>
            </a:extLst>
          </p:cNvPr>
          <p:cNvSpPr txBox="1"/>
          <p:nvPr/>
        </p:nvSpPr>
        <p:spPr>
          <a:xfrm>
            <a:off x="6008374" y="1556195"/>
            <a:ext cx="11618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[r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t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16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5CDDBA1-9394-F54C-A13C-3108C01F693E}"/>
              </a:ext>
            </a:extLst>
          </p:cNvPr>
          <p:cNvSpPr txBox="1"/>
          <p:nvPr/>
        </p:nvSpPr>
        <p:spPr>
          <a:xfrm>
            <a:off x="5789583" y="2031456"/>
            <a:ext cx="14137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[r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t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16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1600" dirty="0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EBA820D-C17D-0B41-902B-5119BCE7F036}"/>
              </a:ext>
            </a:extLst>
          </p:cNvPr>
          <p:cNvCxnSpPr>
            <a:cxnSpLocks/>
            <a:stCxn id="72" idx="2"/>
          </p:cNvCxnSpPr>
          <p:nvPr/>
        </p:nvCxnSpPr>
        <p:spPr>
          <a:xfrm>
            <a:off x="6496462" y="2370010"/>
            <a:ext cx="0" cy="660398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136BCFB-F477-B147-BD9A-8A839D03666E}"/>
              </a:ext>
            </a:extLst>
          </p:cNvPr>
          <p:cNvCxnSpPr>
            <a:cxnSpLocks/>
            <a:stCxn id="71" idx="3"/>
            <a:endCxn id="10" idx="1"/>
          </p:cNvCxnSpPr>
          <p:nvPr/>
        </p:nvCxnSpPr>
        <p:spPr>
          <a:xfrm>
            <a:off x="7170218" y="1725472"/>
            <a:ext cx="512087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7566E4B-FCA9-FA44-B282-7014CAE8A4FD}"/>
              </a:ext>
            </a:extLst>
          </p:cNvPr>
          <p:cNvCxnSpPr>
            <a:stCxn id="72" idx="3"/>
            <a:endCxn id="11" idx="1"/>
          </p:cNvCxnSpPr>
          <p:nvPr/>
        </p:nvCxnSpPr>
        <p:spPr>
          <a:xfrm>
            <a:off x="7203340" y="2200733"/>
            <a:ext cx="30591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5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54" grpId="0" animBg="1"/>
      <p:bldP spid="68" grpId="0"/>
      <p:bldP spid="69" grpId="0"/>
      <p:bldP spid="71" grpId="0"/>
      <p:bldP spid="7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668BE-1A5D-F840-97E6-89BBFB878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 and Recursion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2D314E-EA94-5649-9CF0-A8779BCE5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469F08-B111-2347-9896-565AC5FF5036}"/>
              </a:ext>
            </a:extLst>
          </p:cNvPr>
          <p:cNvSpPr txBox="1"/>
          <p:nvPr/>
        </p:nvSpPr>
        <p:spPr>
          <a:xfrm>
            <a:off x="304800" y="1276350"/>
            <a:ext cx="3657219" cy="1169551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for(i=0; i&lt;N; i++){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for(j=0; j&lt;M; j++){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  a[i][j]+=2*a[i+1][j];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}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AD48BE-0FC3-384E-8065-D111CDC635B2}"/>
              </a:ext>
            </a:extLst>
          </p:cNvPr>
          <p:cNvSpPr txBox="1"/>
          <p:nvPr/>
        </p:nvSpPr>
        <p:spPr>
          <a:xfrm>
            <a:off x="304800" y="2735938"/>
            <a:ext cx="3657219" cy="2031325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for(i=0; i&lt;N; i++)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	traverse(i, root);</a:t>
            </a:r>
          </a:p>
          <a:p>
            <a:endParaRPr lang="en-US" sz="1400" dirty="0">
              <a:solidFill>
                <a:schemeClr val="tx2"/>
              </a:solidFill>
              <a:latin typeface="Monaco" pitchFamily="2" charset="77"/>
            </a:endParaRP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void traverse(int i, Node* n){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if(n==NULL) return;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traverse(i, n-&gt;l);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traverse(i, n-&gt;r);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n-&gt;x[i] += 2*n-&gt;x[i+1];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116F805-3436-BB43-A22D-2C8149B542F4}"/>
              </a:ext>
            </a:extLst>
          </p:cNvPr>
          <p:cNvSpPr/>
          <p:nvPr/>
        </p:nvSpPr>
        <p:spPr>
          <a:xfrm>
            <a:off x="5486400" y="1767548"/>
            <a:ext cx="1866900" cy="33082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Polyhedral Model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DB558F6-2564-CE4B-BCFA-EC8D7F011DC4}"/>
              </a:ext>
            </a:extLst>
          </p:cNvPr>
          <p:cNvSpPr/>
          <p:nvPr/>
        </p:nvSpPr>
        <p:spPr>
          <a:xfrm>
            <a:off x="4343400" y="1266378"/>
            <a:ext cx="1866900" cy="33082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Loop Interchange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571CE7C-1707-0947-8A2E-46D7CDF810F3}"/>
              </a:ext>
            </a:extLst>
          </p:cNvPr>
          <p:cNvSpPr/>
          <p:nvPr/>
        </p:nvSpPr>
        <p:spPr>
          <a:xfrm>
            <a:off x="6591300" y="1266378"/>
            <a:ext cx="1866900" cy="33082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Loop Tiling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D5D062A7-C5F1-8447-BFE4-E35670EBE8E4}"/>
              </a:ext>
            </a:extLst>
          </p:cNvPr>
          <p:cNvSpPr/>
          <p:nvPr/>
        </p:nvSpPr>
        <p:spPr>
          <a:xfrm>
            <a:off x="4343400" y="2280187"/>
            <a:ext cx="1866900" cy="33082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Loop Unrolling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4F301288-197C-804B-8C93-B02B600BBB7E}"/>
              </a:ext>
            </a:extLst>
          </p:cNvPr>
          <p:cNvSpPr/>
          <p:nvPr/>
        </p:nvSpPr>
        <p:spPr>
          <a:xfrm>
            <a:off x="6591300" y="2280187"/>
            <a:ext cx="1866900" cy="33082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Loop Fusion</a:t>
            </a:r>
          </a:p>
        </p:txBody>
      </p:sp>
      <p:cxnSp>
        <p:nvCxnSpPr>
          <p:cNvPr id="12" name="Elbow Connector 11">
            <a:extLst>
              <a:ext uri="{FF2B5EF4-FFF2-40B4-BE49-F238E27FC236}">
                <a16:creationId xmlns:a16="http://schemas.microsoft.com/office/drawing/2014/main" id="{22A944AB-8AC7-8442-BA50-F51E71DD89FB}"/>
              </a:ext>
            </a:extLst>
          </p:cNvPr>
          <p:cNvCxnSpPr>
            <a:stCxn id="7" idx="1"/>
            <a:endCxn id="8" idx="2"/>
          </p:cNvCxnSpPr>
          <p:nvPr/>
        </p:nvCxnSpPr>
        <p:spPr>
          <a:xfrm rot="10800000">
            <a:off x="5276850" y="1597207"/>
            <a:ext cx="209550" cy="335756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95A6550A-3479-3B4E-82A0-3ED0DA982151}"/>
              </a:ext>
            </a:extLst>
          </p:cNvPr>
          <p:cNvCxnSpPr>
            <a:cxnSpLocks/>
            <a:stCxn id="7" idx="1"/>
            <a:endCxn id="10" idx="0"/>
          </p:cNvCxnSpPr>
          <p:nvPr/>
        </p:nvCxnSpPr>
        <p:spPr>
          <a:xfrm rot="10800000" flipV="1">
            <a:off x="5276850" y="1932963"/>
            <a:ext cx="209550" cy="347224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>
            <a:extLst>
              <a:ext uri="{FF2B5EF4-FFF2-40B4-BE49-F238E27FC236}">
                <a16:creationId xmlns:a16="http://schemas.microsoft.com/office/drawing/2014/main" id="{C4204848-E97D-D641-8704-18BAE884CCD1}"/>
              </a:ext>
            </a:extLst>
          </p:cNvPr>
          <p:cNvCxnSpPr>
            <a:stCxn id="7" idx="3"/>
            <a:endCxn id="9" idx="2"/>
          </p:cNvCxnSpPr>
          <p:nvPr/>
        </p:nvCxnSpPr>
        <p:spPr>
          <a:xfrm flipV="1">
            <a:off x="7353300" y="1597207"/>
            <a:ext cx="171450" cy="335756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2584F9E8-07B3-E247-B62E-396181DADB26}"/>
              </a:ext>
            </a:extLst>
          </p:cNvPr>
          <p:cNvCxnSpPr>
            <a:cxnSpLocks/>
            <a:stCxn id="7" idx="3"/>
            <a:endCxn id="11" idx="0"/>
          </p:cNvCxnSpPr>
          <p:nvPr/>
        </p:nvCxnSpPr>
        <p:spPr>
          <a:xfrm>
            <a:off x="7353300" y="1932963"/>
            <a:ext cx="171450" cy="347224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2140D3DA-6E78-BB44-B3F2-7421C67CDEF2}"/>
              </a:ext>
            </a:extLst>
          </p:cNvPr>
          <p:cNvSpPr/>
          <p:nvPr/>
        </p:nvSpPr>
        <p:spPr>
          <a:xfrm>
            <a:off x="5194173" y="3594312"/>
            <a:ext cx="2489454" cy="330829"/>
          </a:xfrm>
          <a:prstGeom prst="roundRect">
            <a:avLst/>
          </a:prstGeom>
          <a:solidFill>
            <a:srgbClr val="FF0000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 unifying framework!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73967AC2-F67A-9845-8BEA-41096D287392}"/>
              </a:ext>
            </a:extLst>
          </p:cNvPr>
          <p:cNvSpPr/>
          <p:nvPr/>
        </p:nvSpPr>
        <p:spPr>
          <a:xfrm>
            <a:off x="4038600" y="3045858"/>
            <a:ext cx="2171700" cy="33082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Point Blocking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4AE05AD5-12C1-5544-86A4-42005E4256BF}"/>
              </a:ext>
            </a:extLst>
          </p:cNvPr>
          <p:cNvSpPr/>
          <p:nvPr/>
        </p:nvSpPr>
        <p:spPr>
          <a:xfrm>
            <a:off x="6591300" y="3045859"/>
            <a:ext cx="2324100" cy="33082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Traversal Splicing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127BC556-51A9-6D47-81ED-D6F74EF2B71A}"/>
              </a:ext>
            </a:extLst>
          </p:cNvPr>
          <p:cNvSpPr/>
          <p:nvPr/>
        </p:nvSpPr>
        <p:spPr>
          <a:xfrm>
            <a:off x="4038600" y="4090467"/>
            <a:ext cx="2171700" cy="33082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Traversal Fusion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303BF0D4-03B7-FD44-BCF7-B84A462824EB}"/>
              </a:ext>
            </a:extLst>
          </p:cNvPr>
          <p:cNvSpPr/>
          <p:nvPr/>
        </p:nvSpPr>
        <p:spPr>
          <a:xfrm>
            <a:off x="6591300" y="4081007"/>
            <a:ext cx="2324100" cy="33082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Recursion Interchange</a:t>
            </a:r>
          </a:p>
        </p:txBody>
      </p:sp>
      <p:cxnSp>
        <p:nvCxnSpPr>
          <p:cNvPr id="21" name="Elbow Connector 20">
            <a:extLst>
              <a:ext uri="{FF2B5EF4-FFF2-40B4-BE49-F238E27FC236}">
                <a16:creationId xmlns:a16="http://schemas.microsoft.com/office/drawing/2014/main" id="{55582967-95D4-D34A-B92F-BB65A9752FB3}"/>
              </a:ext>
            </a:extLst>
          </p:cNvPr>
          <p:cNvCxnSpPr>
            <a:cxnSpLocks/>
            <a:stCxn id="16" idx="1"/>
            <a:endCxn id="17" idx="2"/>
          </p:cNvCxnSpPr>
          <p:nvPr/>
        </p:nvCxnSpPr>
        <p:spPr>
          <a:xfrm rot="10800000">
            <a:off x="5124451" y="3376687"/>
            <a:ext cx="69723" cy="38304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>
            <a:extLst>
              <a:ext uri="{FF2B5EF4-FFF2-40B4-BE49-F238E27FC236}">
                <a16:creationId xmlns:a16="http://schemas.microsoft.com/office/drawing/2014/main" id="{8BF2165C-7A54-254B-B3F8-77E505BF55F9}"/>
              </a:ext>
            </a:extLst>
          </p:cNvPr>
          <p:cNvCxnSpPr>
            <a:cxnSpLocks/>
            <a:stCxn id="16" idx="1"/>
            <a:endCxn id="19" idx="0"/>
          </p:cNvCxnSpPr>
          <p:nvPr/>
        </p:nvCxnSpPr>
        <p:spPr>
          <a:xfrm rot="10800000" flipV="1">
            <a:off x="5124451" y="3759727"/>
            <a:ext cx="69723" cy="33074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422AC0EF-9412-1141-B3EC-91CF8887C45F}"/>
              </a:ext>
            </a:extLst>
          </p:cNvPr>
          <p:cNvCxnSpPr>
            <a:cxnSpLocks/>
            <a:stCxn id="16" idx="3"/>
            <a:endCxn id="18" idx="2"/>
          </p:cNvCxnSpPr>
          <p:nvPr/>
        </p:nvCxnSpPr>
        <p:spPr>
          <a:xfrm flipV="1">
            <a:off x="7683627" y="3376688"/>
            <a:ext cx="69723" cy="383039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id="{9E676DBE-362F-CC42-B487-186540F9D5CF}"/>
              </a:ext>
            </a:extLst>
          </p:cNvPr>
          <p:cNvCxnSpPr>
            <a:cxnSpLocks/>
            <a:stCxn id="16" idx="3"/>
            <a:endCxn id="20" idx="0"/>
          </p:cNvCxnSpPr>
          <p:nvPr/>
        </p:nvCxnSpPr>
        <p:spPr>
          <a:xfrm>
            <a:off x="7683627" y="3759727"/>
            <a:ext cx="69723" cy="321280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64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0B60B-642B-E54B-A817-D4696B287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Dependences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F2DEBB-C17B-A548-8434-00F6BAB7D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20</a:t>
            </a:fld>
            <a:endParaRPr lang="en-US" dirty="0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2047A0E-9FBA-8046-A69C-DCA9BF9D3A2E}"/>
              </a:ext>
            </a:extLst>
          </p:cNvPr>
          <p:cNvGrpSpPr/>
          <p:nvPr/>
        </p:nvGrpSpPr>
        <p:grpSpPr>
          <a:xfrm>
            <a:off x="1533144" y="3230471"/>
            <a:ext cx="5162148" cy="400110"/>
            <a:chOff x="1533144" y="3230471"/>
            <a:chExt cx="5162148" cy="400110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0970C46-D7D4-FC43-B824-E2424349FEA3}"/>
                </a:ext>
              </a:extLst>
            </p:cNvPr>
            <p:cNvSpPr txBox="1"/>
            <p:nvPr/>
          </p:nvSpPr>
          <p:spPr>
            <a:xfrm>
              <a:off x="1533144" y="3230471"/>
              <a:ext cx="254428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  <a:latin typeface="Monaco" pitchFamily="2" charset="77"/>
                </a:rPr>
                <a:t>&lt;</a:t>
              </a:r>
              <a:r>
                <a:rPr lang="en-US" sz="2000" dirty="0">
                  <a:solidFill>
                    <a:srgbClr val="6633F7"/>
                  </a:solidFill>
                  <a:latin typeface="Monaco" pitchFamily="2" charset="77"/>
                </a:rPr>
                <a:t>prefix</a:t>
              </a:r>
              <a:r>
                <a:rPr lang="en-US" sz="2000" dirty="0">
                  <a:solidFill>
                    <a:schemeClr val="tx2"/>
                  </a:solidFill>
                  <a:latin typeface="Monaco" pitchFamily="2" charset="77"/>
                </a:rPr>
                <a:t> ([t</a:t>
              </a:r>
              <a:r>
                <a:rPr lang="en-US" sz="2000" baseline="-25000" dirty="0">
                  <a:solidFill>
                    <a:schemeClr val="tx2"/>
                  </a:solidFill>
                  <a:latin typeface="Monaco" pitchFamily="2" charset="77"/>
                </a:rPr>
                <a:t>1</a:t>
              </a:r>
              <a:r>
                <a:rPr lang="en-US" sz="2000" dirty="0">
                  <a:solidFill>
                    <a:schemeClr val="tx2"/>
                  </a:solidFill>
                  <a:latin typeface="Monaco" pitchFamily="2" charset="77"/>
                </a:rPr>
                <a:t>,s</a:t>
              </a:r>
              <a:r>
                <a:rPr lang="en-US" sz="2000" baseline="-25000" dirty="0">
                  <a:solidFill>
                    <a:schemeClr val="tx2"/>
                  </a:solidFill>
                  <a:latin typeface="Monaco" pitchFamily="2" charset="77"/>
                </a:rPr>
                <a:t>1</a:t>
              </a:r>
              <a:r>
                <a:rPr lang="en-US" sz="2000" dirty="0">
                  <a:solidFill>
                    <a:schemeClr val="tx2"/>
                  </a:solidFill>
                  <a:latin typeface="Monaco" pitchFamily="2" charset="77"/>
                </a:rPr>
                <a:t>]</a:t>
              </a:r>
              <a:endParaRPr lang="en-US" sz="2000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B54FCB8-5EBA-4644-9C87-0F9FD9D898D6}"/>
                </a:ext>
              </a:extLst>
            </p:cNvPr>
            <p:cNvSpPr txBox="1"/>
            <p:nvPr/>
          </p:nvSpPr>
          <p:spPr>
            <a:xfrm>
              <a:off x="4971742" y="3230471"/>
              <a:ext cx="17235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>
                  <a:solidFill>
                    <a:schemeClr val="tx2"/>
                  </a:solidFill>
                  <a:latin typeface="Monaco" pitchFamily="2" charset="77"/>
                </a:rPr>
                <a:t>[r</a:t>
              </a:r>
              <a:r>
                <a:rPr lang="en-US" sz="2000" baseline="-25000" dirty="0">
                  <a:solidFill>
                    <a:schemeClr val="tx2"/>
                  </a:solidFill>
                  <a:latin typeface="Monaco" pitchFamily="2" charset="77"/>
                </a:rPr>
                <a:t>1</a:t>
              </a:r>
              <a:r>
                <a:rPr lang="en-US" sz="2000" dirty="0">
                  <a:solidFill>
                    <a:schemeClr val="tx2"/>
                  </a:solidFill>
                  <a:latin typeface="Monaco" pitchFamily="2" charset="77"/>
                </a:rPr>
                <a:t>t</a:t>
              </a:r>
              <a:r>
                <a:rPr lang="en-US" sz="2000" baseline="-25000" dirty="0">
                  <a:solidFill>
                    <a:schemeClr val="tx2"/>
                  </a:solidFill>
                  <a:latin typeface="Monaco" pitchFamily="2" charset="77"/>
                </a:rPr>
                <a:t>1</a:t>
              </a:r>
              <a:r>
                <a:rPr lang="en-US" sz="2000" dirty="0">
                  <a:solidFill>
                    <a:schemeClr val="tx2"/>
                  </a:solidFill>
                  <a:latin typeface="Monaco" pitchFamily="2" charset="77"/>
                </a:rPr>
                <a:t>,s</a:t>
              </a:r>
              <a:r>
                <a:rPr lang="en-US" sz="2000" baseline="-25000" dirty="0">
                  <a:solidFill>
                    <a:schemeClr val="tx2"/>
                  </a:solidFill>
                  <a:latin typeface="Monaco" pitchFamily="2" charset="77"/>
                </a:rPr>
                <a:t>1</a:t>
              </a:r>
              <a:r>
                <a:rPr lang="en-US" sz="2000" dirty="0">
                  <a:solidFill>
                    <a:schemeClr val="tx2"/>
                  </a:solidFill>
                  <a:latin typeface="Monaco" pitchFamily="2" charset="77"/>
                </a:rPr>
                <a:t>])&gt;</a:t>
              </a:r>
              <a:endParaRPr lang="en-US" sz="2000" dirty="0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D6CE07C6-6521-8D49-873A-BBCED6419B96}"/>
                </a:ext>
              </a:extLst>
            </p:cNvPr>
            <p:cNvCxnSpPr>
              <a:stCxn id="10" idx="3"/>
              <a:endCxn id="11" idx="1"/>
            </p:cNvCxnSpPr>
            <p:nvPr/>
          </p:nvCxnSpPr>
          <p:spPr>
            <a:xfrm>
              <a:off x="4077430" y="3430526"/>
              <a:ext cx="894312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D7CCDAC4-EDCF-9648-8AFE-1F79E58F2A8C}"/>
              </a:ext>
            </a:extLst>
          </p:cNvPr>
          <p:cNvSpPr txBox="1"/>
          <p:nvPr/>
        </p:nvSpPr>
        <p:spPr>
          <a:xfrm>
            <a:off x="1066800" y="3762180"/>
            <a:ext cx="6135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&lt;[</a:t>
            </a:r>
            <a:r>
              <a:rPr lang="en-US" sz="2000" dirty="0">
                <a:solidFill>
                  <a:srgbClr val="FF0000"/>
                </a:solidFill>
                <a:latin typeface="Monaco" pitchFamily="2" charset="77"/>
              </a:rPr>
              <a:t>(r</a:t>
            </a:r>
            <a:r>
              <a:rPr lang="en-US" sz="2000" baseline="-25000" dirty="0">
                <a:solidFill>
                  <a:srgbClr val="FF0000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rgbClr val="FF0000"/>
                </a:solidFill>
                <a:latin typeface="Monaco" pitchFamily="2" charset="77"/>
              </a:rPr>
              <a:t>)*,(r</a:t>
            </a:r>
            <a:r>
              <a:rPr lang="en-US" sz="2000" baseline="-25000" dirty="0">
                <a:solidFill>
                  <a:srgbClr val="FF0000"/>
                </a:solidFill>
                <a:latin typeface="Monaco" pitchFamily="2" charset="77"/>
              </a:rPr>
              <a:t>2</a:t>
            </a:r>
            <a:r>
              <a:rPr lang="en-US" sz="2000" baseline="30000" dirty="0">
                <a:solidFill>
                  <a:srgbClr val="FF0000"/>
                </a:solidFill>
                <a:latin typeface="Monaco" pitchFamily="2" charset="77"/>
              </a:rPr>
              <a:t>l</a:t>
            </a:r>
            <a:r>
              <a:rPr lang="en-US" sz="2000" dirty="0">
                <a:solidFill>
                  <a:srgbClr val="FF0000"/>
                </a:solidFill>
                <a:latin typeface="Monaco" pitchFamily="2" charset="77"/>
              </a:rPr>
              <a:t>|r</a:t>
            </a:r>
            <a:r>
              <a:rPr lang="en-US" sz="2000" baseline="-25000" dirty="0">
                <a:solidFill>
                  <a:srgbClr val="FF0000"/>
                </a:solidFill>
                <a:latin typeface="Monaco" pitchFamily="2" charset="77"/>
              </a:rPr>
              <a:t>2</a:t>
            </a:r>
            <a:r>
              <a:rPr lang="en-US" sz="2000" baseline="30000" dirty="0">
                <a:solidFill>
                  <a:srgbClr val="FF0000"/>
                </a:solidFill>
                <a:latin typeface="Monaco" pitchFamily="2" charset="77"/>
              </a:rPr>
              <a:t>r</a:t>
            </a:r>
            <a:r>
              <a:rPr lang="en-US" sz="2000" dirty="0">
                <a:solidFill>
                  <a:srgbClr val="FF0000"/>
                </a:solidFill>
                <a:latin typeface="Monaco" pitchFamily="2" charset="77"/>
              </a:rPr>
              <a:t>)*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],([t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],[(r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t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])&gt; </a:t>
            </a:r>
            <a:endParaRPr lang="en-US" sz="2000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2166A320-D1EA-F049-864F-AA833578FB59}"/>
              </a:ext>
            </a:extLst>
          </p:cNvPr>
          <p:cNvSpPr/>
          <p:nvPr/>
        </p:nvSpPr>
        <p:spPr>
          <a:xfrm>
            <a:off x="2601151" y="4254711"/>
            <a:ext cx="3657600" cy="686338"/>
          </a:xfrm>
          <a:prstGeom prst="roundRect">
            <a:avLst/>
          </a:prstGeom>
          <a:ln w="31750"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2"/>
                </a:solidFill>
                <a:latin typeface="Monaco" pitchFamily="2" charset="77"/>
              </a:rPr>
              <a:t>Witness Tuple</a:t>
            </a:r>
          </a:p>
          <a:p>
            <a:r>
              <a:rPr lang="en-US" sz="1600" dirty="0">
                <a:solidFill>
                  <a:schemeClr val="bg2"/>
                </a:solidFill>
                <a:latin typeface="Monaco" pitchFamily="2" charset="77"/>
              </a:rPr>
              <a:t>&lt;prefix, (suffix</a:t>
            </a:r>
            <a:r>
              <a:rPr lang="en-US" sz="1600" baseline="-25000" dirty="0">
                <a:solidFill>
                  <a:schemeClr val="bg2"/>
                </a:solidFill>
                <a:latin typeface="Monaco" pitchFamily="2" charset="77"/>
              </a:rPr>
              <a:t>1</a:t>
            </a:r>
            <a:r>
              <a:rPr lang="en-US" sz="1600" dirty="0">
                <a:solidFill>
                  <a:schemeClr val="bg2"/>
                </a:solidFill>
                <a:latin typeface="Monaco" pitchFamily="2" charset="77"/>
              </a:rPr>
              <a:t>, suffix</a:t>
            </a:r>
            <a:r>
              <a:rPr lang="en-US" sz="1600" baseline="-25000" dirty="0">
                <a:solidFill>
                  <a:schemeClr val="bg2"/>
                </a:solidFill>
                <a:latin typeface="Monaco" pitchFamily="2" charset="77"/>
              </a:rPr>
              <a:t>2</a:t>
            </a:r>
            <a:r>
              <a:rPr lang="en-US" sz="1600" dirty="0">
                <a:solidFill>
                  <a:schemeClr val="bg2"/>
                </a:solidFill>
                <a:latin typeface="Monaco" pitchFamily="2" charset="77"/>
              </a:rPr>
              <a:t>)&gt; </a:t>
            </a:r>
            <a:endParaRPr lang="en-US" sz="1600" dirty="0">
              <a:solidFill>
                <a:schemeClr val="bg2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CBC6FD-1708-164A-9CBF-33613DF6798E}"/>
              </a:ext>
            </a:extLst>
          </p:cNvPr>
          <p:cNvSpPr txBox="1"/>
          <p:nvPr/>
        </p:nvSpPr>
        <p:spPr>
          <a:xfrm>
            <a:off x="2817109" y="1155741"/>
            <a:ext cx="1174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[t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C4000A-6349-9D43-B6C6-07A282522913}"/>
              </a:ext>
            </a:extLst>
          </p:cNvPr>
          <p:cNvSpPr txBox="1"/>
          <p:nvPr/>
        </p:nvSpPr>
        <p:spPr>
          <a:xfrm>
            <a:off x="4942912" y="1155741"/>
            <a:ext cx="14157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[r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t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180272-7142-A348-9EF4-60BCCF8EB39C}"/>
              </a:ext>
            </a:extLst>
          </p:cNvPr>
          <p:cNvSpPr txBox="1"/>
          <p:nvPr/>
        </p:nvSpPr>
        <p:spPr>
          <a:xfrm>
            <a:off x="4686431" y="1674614"/>
            <a:ext cx="1672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[</a:t>
            </a:r>
            <a:r>
              <a:rPr lang="en-US" sz="2000" dirty="0">
                <a:solidFill>
                  <a:srgbClr val="7030A0"/>
                </a:solidFill>
                <a:latin typeface="Monaco" pitchFamily="2" charset="77"/>
              </a:rPr>
              <a:t>r</a:t>
            </a:r>
            <a:r>
              <a:rPr lang="en-US" sz="2000" baseline="-25000" dirty="0">
                <a:solidFill>
                  <a:srgbClr val="7030A0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t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278BDC-3D41-A948-8FEE-90FB4F630C17}"/>
              </a:ext>
            </a:extLst>
          </p:cNvPr>
          <p:cNvSpPr txBox="1"/>
          <p:nvPr/>
        </p:nvSpPr>
        <p:spPr>
          <a:xfrm>
            <a:off x="4429951" y="2149875"/>
            <a:ext cx="19287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[</a:t>
            </a:r>
            <a:r>
              <a:rPr lang="en-US" sz="2000" dirty="0">
                <a:solidFill>
                  <a:srgbClr val="FF2F92"/>
                </a:solidFill>
                <a:latin typeface="Monaco" pitchFamily="2" charset="77"/>
              </a:rPr>
              <a:t>r</a:t>
            </a:r>
            <a:r>
              <a:rPr lang="en-US" sz="2000" baseline="-25000" dirty="0">
                <a:solidFill>
                  <a:srgbClr val="FF2F9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rgbClr val="FF2F92"/>
                </a:solidFill>
                <a:latin typeface="Monaco" pitchFamily="2" charset="77"/>
              </a:rPr>
              <a:t>r</a:t>
            </a:r>
            <a:r>
              <a:rPr lang="en-US" sz="2000" baseline="-25000" dirty="0">
                <a:solidFill>
                  <a:srgbClr val="FF2F9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t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20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BD7F075-5C04-D248-9BEE-9166CD88EDB0}"/>
              </a:ext>
            </a:extLst>
          </p:cNvPr>
          <p:cNvCxnSpPr>
            <a:cxnSpLocks/>
            <a:stCxn id="15" idx="3"/>
            <a:endCxn id="16" idx="1"/>
          </p:cNvCxnSpPr>
          <p:nvPr/>
        </p:nvCxnSpPr>
        <p:spPr>
          <a:xfrm>
            <a:off x="3991700" y="1355796"/>
            <a:ext cx="951212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DE1BB6D-958B-5541-91EE-FFEABDE62CBF}"/>
              </a:ext>
            </a:extLst>
          </p:cNvPr>
          <p:cNvSpPr txBox="1"/>
          <p:nvPr/>
        </p:nvSpPr>
        <p:spPr>
          <a:xfrm>
            <a:off x="2568784" y="1674520"/>
            <a:ext cx="14407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[</a:t>
            </a:r>
            <a:r>
              <a:rPr lang="en-US" sz="2000" dirty="0">
                <a:solidFill>
                  <a:srgbClr val="7030A0"/>
                </a:solidFill>
                <a:latin typeface="Monaco" pitchFamily="2" charset="77"/>
              </a:rPr>
              <a:t>r</a:t>
            </a:r>
            <a:r>
              <a:rPr lang="en-US" sz="2000" baseline="-25000" dirty="0">
                <a:solidFill>
                  <a:srgbClr val="7030A0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t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EB3BC1-DDF9-FD49-809C-3EEEB1CB2030}"/>
              </a:ext>
            </a:extLst>
          </p:cNvPr>
          <p:cNvSpPr txBox="1"/>
          <p:nvPr/>
        </p:nvSpPr>
        <p:spPr>
          <a:xfrm>
            <a:off x="2307472" y="2158686"/>
            <a:ext cx="17055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[</a:t>
            </a:r>
            <a:r>
              <a:rPr lang="en-US" sz="2000" dirty="0">
                <a:solidFill>
                  <a:srgbClr val="FF2F92"/>
                </a:solidFill>
                <a:latin typeface="Monaco" pitchFamily="2" charset="77"/>
              </a:rPr>
              <a:t>r</a:t>
            </a:r>
            <a:r>
              <a:rPr lang="en-US" sz="2000" baseline="-25000" dirty="0">
                <a:solidFill>
                  <a:srgbClr val="FF2F9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rgbClr val="FF2F92"/>
                </a:solidFill>
                <a:latin typeface="Monaco" pitchFamily="2" charset="77"/>
              </a:rPr>
              <a:t>r</a:t>
            </a:r>
            <a:r>
              <a:rPr lang="en-US" sz="2000" baseline="-25000" dirty="0">
                <a:solidFill>
                  <a:srgbClr val="FF2F9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t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20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Monaco" pitchFamily="2" charset="77"/>
              </a:rPr>
              <a:t>]</a:t>
            </a:r>
            <a:endParaRPr lang="en-US" sz="2000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052736E-4849-B444-B258-D6B83C37D846}"/>
              </a:ext>
            </a:extLst>
          </p:cNvPr>
          <p:cNvCxnSpPr>
            <a:cxnSpLocks/>
            <a:stCxn id="21" idx="3"/>
            <a:endCxn id="17" idx="1"/>
          </p:cNvCxnSpPr>
          <p:nvPr/>
        </p:nvCxnSpPr>
        <p:spPr>
          <a:xfrm>
            <a:off x="4009575" y="1874575"/>
            <a:ext cx="676856" cy="9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9B3080E-6C9F-8D40-91BE-9CD69C40CE05}"/>
              </a:ext>
            </a:extLst>
          </p:cNvPr>
          <p:cNvCxnSpPr>
            <a:cxnSpLocks/>
            <a:stCxn id="22" idx="3"/>
            <a:endCxn id="18" idx="1"/>
          </p:cNvCxnSpPr>
          <p:nvPr/>
        </p:nvCxnSpPr>
        <p:spPr>
          <a:xfrm flipV="1">
            <a:off x="4013036" y="2349930"/>
            <a:ext cx="416915" cy="881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2584065-F6EF-BB49-946B-147335AC7E2A}"/>
              </a:ext>
            </a:extLst>
          </p:cNvPr>
          <p:cNvSpPr/>
          <p:nvPr/>
        </p:nvSpPr>
        <p:spPr>
          <a:xfrm>
            <a:off x="3057144" y="1050275"/>
            <a:ext cx="739235" cy="150852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A46A035-6482-D749-AFDE-817E8C58FCF1}"/>
              </a:ext>
            </a:extLst>
          </p:cNvPr>
          <p:cNvSpPr/>
          <p:nvPr/>
        </p:nvSpPr>
        <p:spPr>
          <a:xfrm>
            <a:off x="5170410" y="1050275"/>
            <a:ext cx="934733" cy="150852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581B50E-8EA9-CD48-AF52-4B074208D500}"/>
              </a:ext>
            </a:extLst>
          </p:cNvPr>
          <p:cNvCxnSpPr>
            <a:stCxn id="3" idx="2"/>
          </p:cNvCxnSpPr>
          <p:nvPr/>
        </p:nvCxnSpPr>
        <p:spPr>
          <a:xfrm flipH="1">
            <a:off x="3426761" y="2558796"/>
            <a:ext cx="1" cy="774954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04BD2317-9CA0-F346-B16D-89B13468CD59}"/>
              </a:ext>
            </a:extLst>
          </p:cNvPr>
          <p:cNvCxnSpPr>
            <a:cxnSpLocks/>
            <a:stCxn id="26" idx="2"/>
          </p:cNvCxnSpPr>
          <p:nvPr/>
        </p:nvCxnSpPr>
        <p:spPr>
          <a:xfrm flipH="1">
            <a:off x="5637776" y="2558796"/>
            <a:ext cx="1" cy="774954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338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3" grpId="0" animBg="1"/>
      <p:bldP spid="2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1BAC7-ECD3-C046-8941-23A1A047B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CBFF5-FCFB-6B4E-9C26-D6299449A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Representation of Iteration Space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Representation of  Transformation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Representation of Dependence</a:t>
            </a:r>
          </a:p>
          <a:p>
            <a:r>
              <a:rPr lang="en-US" dirty="0"/>
              <a:t>A Check for </a:t>
            </a:r>
            <a:r>
              <a:rPr lang="en-US" dirty="0">
                <a:solidFill>
                  <a:srgbClr val="FF0000"/>
                </a:solidFill>
              </a:rPr>
              <a:t>Soundness of Transformations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90693-BBFD-BC43-9266-FCD4916F7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035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863"/>
    </mc:Choice>
    <mc:Fallback xmlns="">
      <p:transition spd="slow" advTm="73863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52E71-7C2E-D84B-AC3C-4837726A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Checking Soundness of Transformations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B97AF4-A6C7-6D41-91DF-E2EDE58E0DBF}"/>
              </a:ext>
            </a:extLst>
          </p:cNvPr>
          <p:cNvSpPr txBox="1"/>
          <p:nvPr/>
        </p:nvSpPr>
        <p:spPr>
          <a:xfrm>
            <a:off x="685800" y="1200150"/>
            <a:ext cx="2116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For a given prefix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5A21E47-DCA1-6143-ACC9-C148A0362C59}"/>
              </a:ext>
            </a:extLst>
          </p:cNvPr>
          <p:cNvSpPr/>
          <p:nvPr/>
        </p:nvSpPr>
        <p:spPr>
          <a:xfrm>
            <a:off x="3505200" y="2093686"/>
            <a:ext cx="2133600" cy="223066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Composed Transformation</a:t>
            </a:r>
          </a:p>
          <a:p>
            <a:pPr algn="ctr"/>
            <a:r>
              <a:rPr lang="en-US" dirty="0"/>
              <a:t>Transducer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AA12EA2-B80D-B24D-828D-56D8D73648F4}"/>
              </a:ext>
            </a:extLst>
          </p:cNvPr>
          <p:cNvSpPr/>
          <p:nvPr/>
        </p:nvSpPr>
        <p:spPr>
          <a:xfrm>
            <a:off x="1447800" y="2266950"/>
            <a:ext cx="1371600" cy="533400"/>
          </a:xfrm>
          <a:prstGeom prst="roundRect">
            <a:avLst/>
          </a:prstGeom>
          <a:solidFill>
            <a:srgbClr val="6633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Suffix</a:t>
            </a:r>
            <a:r>
              <a:rPr lang="en-US" baseline="-25000" dirty="0"/>
              <a:t>1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ECBF583-48EE-3D4C-831A-CA926B08F303}"/>
              </a:ext>
            </a:extLst>
          </p:cNvPr>
          <p:cNvSpPr/>
          <p:nvPr/>
        </p:nvSpPr>
        <p:spPr>
          <a:xfrm>
            <a:off x="1447800" y="3638550"/>
            <a:ext cx="1371600" cy="533400"/>
          </a:xfrm>
          <a:prstGeom prst="roundRect">
            <a:avLst/>
          </a:prstGeom>
          <a:solidFill>
            <a:srgbClr val="FF2F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Suffix</a:t>
            </a:r>
            <a:r>
              <a:rPr lang="en-US" baseline="-25000" dirty="0"/>
              <a:t>2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39F08D31-09C0-8D42-8F6E-36915C63F822}"/>
              </a:ext>
            </a:extLst>
          </p:cNvPr>
          <p:cNvSpPr/>
          <p:nvPr/>
        </p:nvSpPr>
        <p:spPr>
          <a:xfrm>
            <a:off x="6324600" y="2266950"/>
            <a:ext cx="1371600" cy="533400"/>
          </a:xfrm>
          <a:prstGeom prst="roundRect">
            <a:avLst/>
          </a:prstGeom>
          <a:solidFill>
            <a:srgbClr val="521B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Suffix</a:t>
            </a:r>
            <a:r>
              <a:rPr lang="en-US" baseline="-25000" dirty="0"/>
              <a:t>1</a:t>
            </a:r>
            <a:r>
              <a:rPr lang="en-US" dirty="0"/>
              <a:t>’</a:t>
            </a:r>
            <a:endParaRPr lang="en-US" baseline="-25000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5AC2EE83-3158-AA43-9925-8B02ACB9AE5B}"/>
              </a:ext>
            </a:extLst>
          </p:cNvPr>
          <p:cNvSpPr/>
          <p:nvPr/>
        </p:nvSpPr>
        <p:spPr>
          <a:xfrm>
            <a:off x="6324600" y="3638550"/>
            <a:ext cx="1371600" cy="533400"/>
          </a:xfrm>
          <a:prstGeom prst="roundRect">
            <a:avLst/>
          </a:prstGeom>
          <a:solidFill>
            <a:srgbClr val="FF4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Suffix</a:t>
            </a:r>
            <a:r>
              <a:rPr lang="en-US" baseline="-25000" dirty="0"/>
              <a:t>2</a:t>
            </a:r>
            <a:r>
              <a:rPr lang="en-US" dirty="0"/>
              <a:t>’</a:t>
            </a:r>
            <a:endParaRPr lang="en-US" baseline="-25000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D074768-38DD-2643-94C8-DD60BA4C59A5}"/>
              </a:ext>
            </a:extLst>
          </p:cNvPr>
          <p:cNvCxnSpPr>
            <a:stCxn id="7" idx="3"/>
          </p:cNvCxnSpPr>
          <p:nvPr/>
        </p:nvCxnSpPr>
        <p:spPr>
          <a:xfrm>
            <a:off x="2819400" y="2533650"/>
            <a:ext cx="685800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890B149-D133-8B4A-B624-F5DA68CF06FB}"/>
              </a:ext>
            </a:extLst>
          </p:cNvPr>
          <p:cNvCxnSpPr>
            <a:stCxn id="8" idx="3"/>
          </p:cNvCxnSpPr>
          <p:nvPr/>
        </p:nvCxnSpPr>
        <p:spPr>
          <a:xfrm>
            <a:off x="2819400" y="3905250"/>
            <a:ext cx="685800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8F261C3-C0CE-D74F-ABA4-348BA0836FA0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5638800" y="2533650"/>
            <a:ext cx="685800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8D4DEDE-4FF9-3445-B1CD-4D2EDBE8564F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5638800" y="3905250"/>
            <a:ext cx="685800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E74046A-E97F-894D-8087-BE8508592B2C}"/>
              </a:ext>
            </a:extLst>
          </p:cNvPr>
          <p:cNvSpPr txBox="1"/>
          <p:nvPr/>
        </p:nvSpPr>
        <p:spPr>
          <a:xfrm>
            <a:off x="1244382" y="1611868"/>
            <a:ext cx="1778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Input Program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659284A-E5A0-1F4E-81DF-A2AC3B0A6A5D}"/>
              </a:ext>
            </a:extLst>
          </p:cNvPr>
          <p:cNvSpPr txBox="1"/>
          <p:nvPr/>
        </p:nvSpPr>
        <p:spPr>
          <a:xfrm>
            <a:off x="6121182" y="1581932"/>
            <a:ext cx="199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Output Program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986356-B12D-E041-8A8C-A6787C4B7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7E634F-FE32-AF40-BE8E-4F09D7D88245}"/>
              </a:ext>
            </a:extLst>
          </p:cNvPr>
          <p:cNvSpPr txBox="1"/>
          <p:nvPr/>
        </p:nvSpPr>
        <p:spPr>
          <a:xfrm>
            <a:off x="483789" y="2004022"/>
            <a:ext cx="3738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6633F7"/>
                </a:solidFill>
                <a:latin typeface="Chalkboard" panose="03050602040202020205" pitchFamily="66" charset="77"/>
              </a:rPr>
              <a:t>I</a:t>
            </a:r>
            <a:r>
              <a:rPr lang="en-US" b="1" baseline="-25000" dirty="0">
                <a:solidFill>
                  <a:srgbClr val="6633F7"/>
                </a:solidFill>
                <a:latin typeface="Chalkboard" panose="03050602040202020205" pitchFamily="66" charset="77"/>
              </a:rPr>
              <a:t>1</a:t>
            </a:r>
          </a:p>
          <a:p>
            <a:r>
              <a:rPr lang="en-US" b="1" dirty="0">
                <a:solidFill>
                  <a:srgbClr val="6633F7"/>
                </a:solidFill>
                <a:latin typeface="Chalkboard" panose="03050602040202020205" pitchFamily="66" charset="77"/>
              </a:rPr>
              <a:t>.</a:t>
            </a:r>
          </a:p>
          <a:p>
            <a:r>
              <a:rPr lang="en-US" b="1" dirty="0">
                <a:solidFill>
                  <a:srgbClr val="6633F7"/>
                </a:solidFill>
                <a:latin typeface="Chalkboard" panose="03050602040202020205" pitchFamily="66" charset="77"/>
              </a:rPr>
              <a:t>.</a:t>
            </a:r>
          </a:p>
          <a:p>
            <a:r>
              <a:rPr lang="en-US" b="1" dirty="0">
                <a:solidFill>
                  <a:srgbClr val="6633F7"/>
                </a:solidFill>
                <a:latin typeface="Chalkboard" panose="03050602040202020205" pitchFamily="66" charset="77"/>
              </a:rPr>
              <a:t>I</a:t>
            </a:r>
            <a:r>
              <a:rPr lang="en-US" b="1" baseline="-25000" dirty="0">
                <a:solidFill>
                  <a:srgbClr val="6633F7"/>
                </a:solidFill>
                <a:latin typeface="Chalkboard" panose="03050602040202020205" pitchFamily="66" charset="77"/>
              </a:rPr>
              <a:t>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021F60-A1FD-A546-BF1A-714CABB336B6}"/>
              </a:ext>
            </a:extLst>
          </p:cNvPr>
          <p:cNvSpPr txBox="1"/>
          <p:nvPr/>
        </p:nvSpPr>
        <p:spPr>
          <a:xfrm>
            <a:off x="499997" y="3261322"/>
            <a:ext cx="4331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2F92"/>
                </a:solidFill>
                <a:latin typeface="Chalkboard" panose="03050602040202020205" pitchFamily="66" charset="77"/>
              </a:rPr>
              <a:t>J</a:t>
            </a:r>
            <a:r>
              <a:rPr lang="en-US" b="1" baseline="-25000" dirty="0">
                <a:solidFill>
                  <a:srgbClr val="FF2F92"/>
                </a:solidFill>
                <a:latin typeface="Chalkboard" panose="03050602040202020205" pitchFamily="66" charset="77"/>
              </a:rPr>
              <a:t>1</a:t>
            </a:r>
          </a:p>
          <a:p>
            <a:r>
              <a:rPr lang="en-US" b="1" dirty="0">
                <a:solidFill>
                  <a:srgbClr val="FF2F92"/>
                </a:solidFill>
                <a:latin typeface="Chalkboard" panose="03050602040202020205" pitchFamily="66" charset="77"/>
              </a:rPr>
              <a:t>.</a:t>
            </a:r>
          </a:p>
          <a:p>
            <a:r>
              <a:rPr lang="en-US" b="1" dirty="0">
                <a:solidFill>
                  <a:srgbClr val="FF2F92"/>
                </a:solidFill>
                <a:latin typeface="Chalkboard" panose="03050602040202020205" pitchFamily="66" charset="77"/>
              </a:rPr>
              <a:t>.</a:t>
            </a:r>
          </a:p>
          <a:p>
            <a:r>
              <a:rPr lang="en-US" b="1" dirty="0">
                <a:solidFill>
                  <a:srgbClr val="FF2F92"/>
                </a:solidFill>
                <a:latin typeface="Chalkboard" panose="03050602040202020205" pitchFamily="66" charset="77"/>
              </a:rPr>
              <a:t>J</a:t>
            </a:r>
            <a:r>
              <a:rPr lang="en-US" b="1" baseline="-25000" dirty="0">
                <a:solidFill>
                  <a:srgbClr val="FF2F92"/>
                </a:solidFill>
                <a:latin typeface="Chalkboard" panose="03050602040202020205" pitchFamily="66" charset="77"/>
              </a:rPr>
              <a:t>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90327FA-C73B-784F-9176-C89BE88E1FBB}"/>
              </a:ext>
            </a:extLst>
          </p:cNvPr>
          <p:cNvSpPr txBox="1"/>
          <p:nvPr/>
        </p:nvSpPr>
        <p:spPr>
          <a:xfrm>
            <a:off x="8099481" y="2093686"/>
            <a:ext cx="3738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  <a:latin typeface="Chalkboard" panose="03050602040202020205" pitchFamily="66" charset="77"/>
              </a:rPr>
              <a:t>I</a:t>
            </a:r>
            <a:r>
              <a:rPr lang="en-US" b="1" baseline="-25000" dirty="0">
                <a:solidFill>
                  <a:srgbClr val="7030A0"/>
                </a:solidFill>
                <a:latin typeface="Chalkboard" panose="03050602040202020205" pitchFamily="66" charset="77"/>
              </a:rPr>
              <a:t>1</a:t>
            </a:r>
          </a:p>
          <a:p>
            <a:r>
              <a:rPr lang="en-US" b="1" dirty="0">
                <a:solidFill>
                  <a:srgbClr val="7030A0"/>
                </a:solidFill>
                <a:latin typeface="Chalkboard" panose="03050602040202020205" pitchFamily="66" charset="77"/>
              </a:rPr>
              <a:t>.</a:t>
            </a:r>
          </a:p>
          <a:p>
            <a:r>
              <a:rPr lang="en-US" b="1" dirty="0">
                <a:solidFill>
                  <a:srgbClr val="7030A0"/>
                </a:solidFill>
                <a:latin typeface="Chalkboard" panose="03050602040202020205" pitchFamily="66" charset="77"/>
              </a:rPr>
              <a:t>.</a:t>
            </a:r>
          </a:p>
          <a:p>
            <a:r>
              <a:rPr lang="en-US" b="1" dirty="0">
                <a:solidFill>
                  <a:srgbClr val="7030A0"/>
                </a:solidFill>
                <a:latin typeface="Chalkboard" panose="03050602040202020205" pitchFamily="66" charset="77"/>
              </a:rPr>
              <a:t>I</a:t>
            </a:r>
            <a:r>
              <a:rPr lang="en-US" b="1" baseline="-25000" dirty="0">
                <a:solidFill>
                  <a:srgbClr val="7030A0"/>
                </a:solidFill>
                <a:latin typeface="Chalkboard" panose="03050602040202020205" pitchFamily="66" charset="77"/>
              </a:rPr>
              <a:t>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13BA2C-6F5C-ED41-B8BB-1CFEB9C4B5C9}"/>
              </a:ext>
            </a:extLst>
          </p:cNvPr>
          <p:cNvSpPr txBox="1"/>
          <p:nvPr/>
        </p:nvSpPr>
        <p:spPr>
          <a:xfrm>
            <a:off x="8115689" y="3350986"/>
            <a:ext cx="4331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2F92"/>
                </a:solidFill>
                <a:latin typeface="Chalkboard" panose="03050602040202020205" pitchFamily="66" charset="77"/>
              </a:rPr>
              <a:t>J</a:t>
            </a:r>
            <a:r>
              <a:rPr lang="en-US" b="1" baseline="-25000" dirty="0">
                <a:solidFill>
                  <a:srgbClr val="FF2F92"/>
                </a:solidFill>
                <a:latin typeface="Chalkboard" panose="03050602040202020205" pitchFamily="66" charset="77"/>
              </a:rPr>
              <a:t>1</a:t>
            </a:r>
          </a:p>
          <a:p>
            <a:r>
              <a:rPr lang="en-US" b="1" dirty="0">
                <a:solidFill>
                  <a:srgbClr val="FF2F92"/>
                </a:solidFill>
                <a:latin typeface="Chalkboard" panose="03050602040202020205" pitchFamily="66" charset="77"/>
              </a:rPr>
              <a:t>.</a:t>
            </a:r>
          </a:p>
          <a:p>
            <a:r>
              <a:rPr lang="en-US" b="1" dirty="0">
                <a:solidFill>
                  <a:srgbClr val="FF2F92"/>
                </a:solidFill>
                <a:latin typeface="Chalkboard" panose="03050602040202020205" pitchFamily="66" charset="77"/>
              </a:rPr>
              <a:t>.</a:t>
            </a:r>
          </a:p>
          <a:p>
            <a:r>
              <a:rPr lang="en-US" b="1" dirty="0">
                <a:solidFill>
                  <a:srgbClr val="FF2F92"/>
                </a:solidFill>
                <a:latin typeface="Chalkboard" panose="03050602040202020205" pitchFamily="66" charset="77"/>
              </a:rPr>
              <a:t>J</a:t>
            </a:r>
            <a:r>
              <a:rPr lang="en-US" b="1" baseline="-25000" dirty="0">
                <a:solidFill>
                  <a:srgbClr val="FF2F92"/>
                </a:solidFill>
                <a:latin typeface="Chalkboard" panose="03050602040202020205" pitchFamily="66" charset="77"/>
              </a:rPr>
              <a:t>m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D1A94B6-6747-2846-863E-4BF7A8B01F97}"/>
              </a:ext>
            </a:extLst>
          </p:cNvPr>
          <p:cNvSpPr/>
          <p:nvPr/>
        </p:nvSpPr>
        <p:spPr>
          <a:xfrm>
            <a:off x="8048426" y="2731129"/>
            <a:ext cx="475929" cy="11430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62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13" grpId="0" animBg="1"/>
      <p:bldP spid="14" grpId="0" animBg="1"/>
      <p:bldP spid="41" grpId="0"/>
      <p:bldP spid="42" grpId="0"/>
      <p:bldP spid="4" grpId="0"/>
      <p:bldP spid="17" grpId="0"/>
      <p:bldP spid="18" grpId="0"/>
      <p:bldP spid="19" grpId="0"/>
      <p:bldP spid="2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04A80-C0BD-8D48-8BA5-B8AE39FBB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7C7C34-835D-4540-98D8-F6F8E35C5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7A33A422-F345-C747-B1C4-6A2D9D4C2957}"/>
              </a:ext>
            </a:extLst>
          </p:cNvPr>
          <p:cNvSpPr/>
          <p:nvPr/>
        </p:nvSpPr>
        <p:spPr>
          <a:xfrm>
            <a:off x="1371600" y="1276350"/>
            <a:ext cx="5943600" cy="914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6FD0497-417D-ED42-8906-A165826CE12A}"/>
              </a:ext>
            </a:extLst>
          </p:cNvPr>
          <p:cNvSpPr/>
          <p:nvPr/>
        </p:nvSpPr>
        <p:spPr>
          <a:xfrm>
            <a:off x="1547865" y="1413195"/>
            <a:ext cx="1752600" cy="3210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Code Motion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C42E015-2154-D34C-89E9-B397F83CE7F6}"/>
              </a:ext>
            </a:extLst>
          </p:cNvPr>
          <p:cNvSpPr/>
          <p:nvPr/>
        </p:nvSpPr>
        <p:spPr>
          <a:xfrm>
            <a:off x="3481544" y="1413195"/>
            <a:ext cx="1752600" cy="3210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Strip Mining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295BE0F-39A8-214A-A5C5-942E5C38C748}"/>
              </a:ext>
            </a:extLst>
          </p:cNvPr>
          <p:cNvSpPr/>
          <p:nvPr/>
        </p:nvSpPr>
        <p:spPr>
          <a:xfrm>
            <a:off x="5415224" y="1413195"/>
            <a:ext cx="1752600" cy="3210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Interchange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D15B7A-9869-5A4E-B527-42517BA7C8E3}"/>
              </a:ext>
            </a:extLst>
          </p:cNvPr>
          <p:cNvSpPr txBox="1"/>
          <p:nvPr/>
        </p:nvSpPr>
        <p:spPr>
          <a:xfrm>
            <a:off x="2628900" y="1840566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Point Blocking (Jo et al. 2011)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9A144FC-0894-C746-B521-8DBA7843E176}"/>
              </a:ext>
            </a:extLst>
          </p:cNvPr>
          <p:cNvSpPr/>
          <p:nvPr/>
        </p:nvSpPr>
        <p:spPr>
          <a:xfrm>
            <a:off x="685800" y="2458046"/>
            <a:ext cx="7543800" cy="914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194F641-D115-0847-A6A8-C72E1E9DC46C}"/>
              </a:ext>
            </a:extLst>
          </p:cNvPr>
          <p:cNvSpPr/>
          <p:nvPr/>
        </p:nvSpPr>
        <p:spPr>
          <a:xfrm>
            <a:off x="828152" y="2562491"/>
            <a:ext cx="1752600" cy="3210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Code Motion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A17C5C3C-8B88-AB4D-8DC7-64972EEE6522}"/>
              </a:ext>
            </a:extLst>
          </p:cNvPr>
          <p:cNvSpPr/>
          <p:nvPr/>
        </p:nvSpPr>
        <p:spPr>
          <a:xfrm>
            <a:off x="4538924" y="2558892"/>
            <a:ext cx="1752600" cy="3210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Strip Mining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1363D80A-66C9-2F47-AEFC-CB6EA268B847}"/>
              </a:ext>
            </a:extLst>
          </p:cNvPr>
          <p:cNvSpPr/>
          <p:nvPr/>
        </p:nvSpPr>
        <p:spPr>
          <a:xfrm>
            <a:off x="6369818" y="2558892"/>
            <a:ext cx="1752600" cy="3210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Interchange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663EFD-CE25-524D-B30A-29161A6D5AF8}"/>
              </a:ext>
            </a:extLst>
          </p:cNvPr>
          <p:cNvSpPr txBox="1"/>
          <p:nvPr/>
        </p:nvSpPr>
        <p:spPr>
          <a:xfrm>
            <a:off x="2667000" y="2990021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Traversal Splicing (Jo et al. 2012)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3C46771-BD8E-8E47-8EBB-678FF7CD04AD}"/>
              </a:ext>
            </a:extLst>
          </p:cNvPr>
          <p:cNvSpPr/>
          <p:nvPr/>
        </p:nvSpPr>
        <p:spPr>
          <a:xfrm>
            <a:off x="2687725" y="2558892"/>
            <a:ext cx="1752600" cy="3210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Inlining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04E1E01-10B4-5548-AEF1-D39C7036F896}"/>
              </a:ext>
            </a:extLst>
          </p:cNvPr>
          <p:cNvSpPr txBox="1"/>
          <p:nvPr/>
        </p:nvSpPr>
        <p:spPr>
          <a:xfrm>
            <a:off x="6359992" y="1811878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136x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E38ACC-7D2E-EE44-A97E-6C1BE573BC95}"/>
              </a:ext>
            </a:extLst>
          </p:cNvPr>
          <p:cNvSpPr txBox="1"/>
          <p:nvPr/>
        </p:nvSpPr>
        <p:spPr>
          <a:xfrm>
            <a:off x="6775392" y="2989439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129x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32DFC9CF-392A-4E45-9479-030CF6579527}"/>
              </a:ext>
            </a:extLst>
          </p:cNvPr>
          <p:cNvSpPr/>
          <p:nvPr/>
        </p:nvSpPr>
        <p:spPr>
          <a:xfrm>
            <a:off x="2057400" y="3743348"/>
            <a:ext cx="4648200" cy="914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6AC2D3-D85C-DF43-BA4B-15EBA117805E}"/>
              </a:ext>
            </a:extLst>
          </p:cNvPr>
          <p:cNvSpPr txBox="1"/>
          <p:nvPr/>
        </p:nvSpPr>
        <p:spPr>
          <a:xfrm>
            <a:off x="2797893" y="4259402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New Transformation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709F68A-1FFA-FE48-8D3D-36A5D47C6BD7}"/>
              </a:ext>
            </a:extLst>
          </p:cNvPr>
          <p:cNvSpPr txBox="1"/>
          <p:nvPr/>
        </p:nvSpPr>
        <p:spPr>
          <a:xfrm>
            <a:off x="5957576" y="4242783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59x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79287554-DF3D-9A47-B194-3D59AA73EDF5}"/>
              </a:ext>
            </a:extLst>
          </p:cNvPr>
          <p:cNvSpPr/>
          <p:nvPr/>
        </p:nvSpPr>
        <p:spPr>
          <a:xfrm>
            <a:off x="2568400" y="3865253"/>
            <a:ext cx="1752600" cy="3210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Code Motion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D683B82-86E6-824E-9205-B43611197083}"/>
              </a:ext>
            </a:extLst>
          </p:cNvPr>
          <p:cNvSpPr/>
          <p:nvPr/>
        </p:nvSpPr>
        <p:spPr>
          <a:xfrm>
            <a:off x="4617218" y="3865253"/>
            <a:ext cx="1752600" cy="32103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Interchange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F502D0C-0B2A-D242-B424-E508004E9C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098" y="3692184"/>
            <a:ext cx="354187" cy="34613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071C7D8-ADCC-9D4B-A0D9-647171CDF7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619" y="3715616"/>
            <a:ext cx="354187" cy="34613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C09C824-3633-4D46-89A3-5F17A4E7E7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190" y="4160226"/>
            <a:ext cx="473210" cy="442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23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1" animBg="1"/>
      <p:bldP spid="19" grpId="1"/>
      <p:bldP spid="22" grpId="0"/>
      <p:bldP spid="23" grpId="1" animBg="1"/>
      <p:bldP spid="25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5D692-8923-9A43-B164-EDEFC8446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A758D-A19E-374F-855E-268A535ED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provide a unified approach to,</a:t>
            </a:r>
          </a:p>
          <a:p>
            <a:pPr lvl="1"/>
            <a:r>
              <a:rPr lang="en-US" dirty="0"/>
              <a:t>Represent </a:t>
            </a:r>
            <a:r>
              <a:rPr lang="en-US" dirty="0">
                <a:solidFill>
                  <a:srgbClr val="FF0000"/>
                </a:solidFill>
              </a:rPr>
              <a:t>iteration space.</a:t>
            </a:r>
            <a:endParaRPr lang="en-US" dirty="0"/>
          </a:p>
          <a:p>
            <a:pPr lvl="1"/>
            <a:r>
              <a:rPr lang="en-US" dirty="0"/>
              <a:t>Represent </a:t>
            </a:r>
            <a:r>
              <a:rPr lang="en-US" dirty="0">
                <a:solidFill>
                  <a:srgbClr val="FF0000"/>
                </a:solidFill>
              </a:rPr>
              <a:t>transformations.</a:t>
            </a:r>
          </a:p>
          <a:p>
            <a:pPr lvl="1"/>
            <a:r>
              <a:rPr lang="en-US" dirty="0"/>
              <a:t>Represent </a:t>
            </a:r>
            <a:r>
              <a:rPr lang="en-US" dirty="0">
                <a:solidFill>
                  <a:srgbClr val="FF0000"/>
                </a:solidFill>
              </a:rPr>
              <a:t>dependences. </a:t>
            </a:r>
          </a:p>
          <a:p>
            <a:pPr lvl="1"/>
            <a:r>
              <a:rPr lang="en-US" dirty="0"/>
              <a:t>Test the </a:t>
            </a:r>
            <a:r>
              <a:rPr lang="en-US" dirty="0">
                <a:solidFill>
                  <a:srgbClr val="FF0000"/>
                </a:solidFill>
              </a:rPr>
              <a:t>validity of the sequence of transformations </a:t>
            </a:r>
            <a:r>
              <a:rPr lang="en-US" dirty="0"/>
              <a:t>given the dependences.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82434-22B5-DE4E-890F-5EA09351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909BEE-77F5-1045-8060-0F817047ABD7}"/>
              </a:ext>
            </a:extLst>
          </p:cNvPr>
          <p:cNvSpPr/>
          <p:nvPr/>
        </p:nvSpPr>
        <p:spPr>
          <a:xfrm>
            <a:off x="1577558" y="4305598"/>
            <a:ext cx="5988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LinLibertineT"/>
              </a:rPr>
              <a:t>Available at </a:t>
            </a:r>
            <a:r>
              <a:rPr lang="en-US" sz="2400" dirty="0">
                <a:solidFill>
                  <a:srgbClr val="0054C9"/>
                </a:solidFill>
                <a:latin typeface="LinBiolinumT"/>
              </a:rPr>
              <a:t>https://bitbucket.org/plcl/polyrec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50445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Kirshanthan\Desktop\ASPLOS\Purdu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7" y="3700391"/>
            <a:ext cx="3819525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Kirshanthan\Desktop\ASPLOS\purp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" y="3562350"/>
            <a:ext cx="1600200" cy="141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42950"/>
            <a:ext cx="7772400" cy="1102519"/>
          </a:xfrm>
        </p:spPr>
        <p:txBody>
          <a:bodyPr>
            <a:noAutofit/>
          </a:bodyPr>
          <a:lstStyle/>
          <a:p>
            <a:r>
              <a:rPr lang="en-US" sz="4800" dirty="0"/>
              <a:t>Composable, Sound Transformations of Nested Recursion and Loops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52700"/>
            <a:ext cx="9144000" cy="131445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ill Sans MT" pitchFamily="34" charset="0"/>
              </a:rPr>
              <a:t>Kirshanthan Sundararajah and Milind Kulkarni</a:t>
            </a:r>
          </a:p>
          <a:p>
            <a:r>
              <a:rPr lang="en-US" sz="2800" dirty="0">
                <a:latin typeface="Gill Sans MT" pitchFamily="34" charset="0"/>
              </a:rPr>
              <a:t>School of Electrical and Computer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256BF-A3EA-8B4B-840B-B2FB5DB37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86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69"/>
    </mc:Choice>
    <mc:Fallback xmlns="">
      <p:transition spd="slow" advTm="16969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E4A5A-B8A3-A541-9F10-7EAB73DCF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Perfectly Nested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B8F81-D8B4-114B-B0E9-686DFBBEA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loops converted to </a:t>
            </a:r>
            <a:r>
              <a:rPr lang="en-US" dirty="0">
                <a:solidFill>
                  <a:srgbClr val="FF0000"/>
                </a:solidFill>
              </a:rPr>
              <a:t>tail recursive functions.</a:t>
            </a:r>
          </a:p>
          <a:p>
            <a:r>
              <a:rPr lang="en-US" dirty="0"/>
              <a:t>One or more </a:t>
            </a:r>
            <a:r>
              <a:rPr lang="en-US" dirty="0">
                <a:solidFill>
                  <a:srgbClr val="FF0000"/>
                </a:solidFill>
              </a:rPr>
              <a:t>self recursive calls.</a:t>
            </a:r>
          </a:p>
          <a:p>
            <a:r>
              <a:rPr lang="en-US" dirty="0"/>
              <a:t>One </a:t>
            </a:r>
            <a:r>
              <a:rPr lang="en-US" dirty="0">
                <a:solidFill>
                  <a:srgbClr val="FF0000"/>
                </a:solidFill>
              </a:rPr>
              <a:t>transfer call </a:t>
            </a:r>
            <a:r>
              <a:rPr lang="en-US" dirty="0"/>
              <a:t>to inner recursive function.</a:t>
            </a:r>
          </a:p>
          <a:p>
            <a:r>
              <a:rPr lang="en-US" dirty="0">
                <a:solidFill>
                  <a:srgbClr val="FF0000"/>
                </a:solidFill>
              </a:rPr>
              <a:t>Only Innermost</a:t>
            </a:r>
            <a:r>
              <a:rPr lang="en-US" dirty="0"/>
              <a:t> function performs </a:t>
            </a:r>
            <a:r>
              <a:rPr lang="en-US" dirty="0">
                <a:solidFill>
                  <a:srgbClr val="FF0000"/>
                </a:solidFill>
              </a:rPr>
              <a:t>computation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7002C-EF1F-B348-A724-6D912D1A6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277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62937-BD55-6743-91D1-EC9272BF6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Multi-tape?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9BB7F-A826-F74E-8120-D53594E9C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4AB58D-3E1D-4941-A06D-9D743E1BC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347" y="1296592"/>
            <a:ext cx="5683306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800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979D3-AAF8-CB48-BE1E-DCFA65C1E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6AF55-7688-9042-916A-1667B4083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Code motion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Order of the labels</a:t>
            </a:r>
          </a:p>
          <a:p>
            <a:r>
              <a:rPr lang="en-US" dirty="0"/>
              <a:t>Interchange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Dimensions</a:t>
            </a:r>
          </a:p>
          <a:p>
            <a:r>
              <a:rPr lang="en-US" dirty="0"/>
              <a:t>Inlining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Dimension, Call</a:t>
            </a:r>
          </a:p>
          <a:p>
            <a:r>
              <a:rPr lang="en-US" dirty="0"/>
              <a:t>Strip mining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Dimension, Strip size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6835DD-B6B9-5145-9C60-880F70BB0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4230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7FF3D-A5FC-0B45-AB5F-AFC81E9DC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Transformations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7B2692-027C-7747-8BA9-D596828134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660" y="2729621"/>
            <a:ext cx="2908338" cy="2356729"/>
          </a:xfr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A2696D0-EAA5-3D42-90A1-FCF362C7BE26}"/>
              </a:ext>
            </a:extLst>
          </p:cNvPr>
          <p:cNvSpPr/>
          <p:nvPr/>
        </p:nvSpPr>
        <p:spPr>
          <a:xfrm>
            <a:off x="203958" y="3005974"/>
            <a:ext cx="274305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[t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]&lt;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  <a:sym typeface="Wingdings" pitchFamily="2" charset="2"/>
              </a:rPr>
              <a:t>--&gt;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[t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,s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]</a:t>
            </a:r>
          </a:p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[t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, r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sz="1200" baseline="30000" dirty="0">
                <a:solidFill>
                  <a:schemeClr val="tx2"/>
                </a:solidFill>
                <a:latin typeface="Monaco" pitchFamily="2" charset="77"/>
              </a:rPr>
              <a:t>l 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s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]&lt;--&gt;[t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, </a:t>
            </a:r>
            <a:r>
              <a:rPr lang="en-US" sz="1200" dirty="0">
                <a:solidFill>
                  <a:srgbClr val="FF0000"/>
                </a:solidFill>
                <a:latin typeface="Monaco" pitchFamily="2" charset="77"/>
              </a:rPr>
              <a:t>s</a:t>
            </a:r>
            <a:r>
              <a:rPr lang="en-US" sz="1200" baseline="-25000" dirty="0">
                <a:solidFill>
                  <a:srgbClr val="FF0000"/>
                </a:solidFill>
                <a:latin typeface="Monaco" pitchFamily="2" charset="77"/>
              </a:rPr>
              <a:t>1’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]</a:t>
            </a:r>
          </a:p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[t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, r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sz="1200" baseline="30000" dirty="0">
                <a:solidFill>
                  <a:schemeClr val="tx2"/>
                </a:solidFill>
                <a:latin typeface="Monaco" pitchFamily="2" charset="77"/>
              </a:rPr>
              <a:t>l 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sz="1200" baseline="30000" dirty="0">
                <a:solidFill>
                  <a:schemeClr val="tx2"/>
                </a:solidFill>
                <a:latin typeface="Monaco" pitchFamily="2" charset="77"/>
              </a:rPr>
              <a:t>l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s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]&lt;--&gt;[t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, </a:t>
            </a:r>
            <a:r>
              <a:rPr lang="en-US" sz="1200" dirty="0">
                <a:solidFill>
                  <a:srgbClr val="FF0000"/>
                </a:solidFill>
                <a:latin typeface="Monaco" pitchFamily="2" charset="77"/>
              </a:rPr>
              <a:t>r</a:t>
            </a:r>
            <a:r>
              <a:rPr lang="en-US" sz="1200" baseline="-25000" dirty="0">
                <a:solidFill>
                  <a:srgbClr val="FF0000"/>
                </a:solidFill>
                <a:latin typeface="Monaco" pitchFamily="2" charset="77"/>
              </a:rPr>
              <a:t>2</a:t>
            </a:r>
            <a:r>
              <a:rPr lang="en-US" sz="1200" baseline="30000" dirty="0">
                <a:solidFill>
                  <a:srgbClr val="FF0000"/>
                </a:solidFill>
                <a:latin typeface="Monaco" pitchFamily="2" charset="77"/>
              </a:rPr>
              <a:t>ll</a:t>
            </a:r>
            <a:r>
              <a:rPr lang="en-US" sz="1200" dirty="0">
                <a:solidFill>
                  <a:srgbClr val="FF0000"/>
                </a:solidFill>
                <a:latin typeface="Monaco" pitchFamily="2" charset="77"/>
              </a:rPr>
              <a:t>s</a:t>
            </a:r>
            <a:r>
              <a:rPr lang="en-US" sz="1200" baseline="-25000" dirty="0">
                <a:solidFill>
                  <a:srgbClr val="FF0000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]</a:t>
            </a:r>
            <a:r>
              <a:rPr lang="en-US" sz="1200" baseline="-25000" dirty="0">
                <a:solidFill>
                  <a:srgbClr val="FF0000"/>
                </a:solidFill>
                <a:latin typeface="Monaco" pitchFamily="2" charset="77"/>
              </a:rPr>
              <a:t> </a:t>
            </a:r>
            <a:endParaRPr lang="en-US" sz="1200" dirty="0">
              <a:solidFill>
                <a:srgbClr val="FF0000"/>
              </a:solidFill>
              <a:latin typeface="Monaco" pitchFamily="2" charset="77"/>
            </a:endParaRPr>
          </a:p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[t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, r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sz="1200" baseline="30000" dirty="0">
                <a:solidFill>
                  <a:schemeClr val="tx2"/>
                </a:solidFill>
                <a:latin typeface="Monaco" pitchFamily="2" charset="77"/>
              </a:rPr>
              <a:t>l 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sz="1200" baseline="30000" dirty="0">
                <a:solidFill>
                  <a:schemeClr val="tx2"/>
                </a:solidFill>
                <a:latin typeface="Monaco" pitchFamily="2" charset="77"/>
              </a:rPr>
              <a:t>r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s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]&lt;--&gt;[t</a:t>
            </a:r>
            <a:r>
              <a:rPr lang="en-US" sz="12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, </a:t>
            </a:r>
            <a:r>
              <a:rPr lang="en-US" sz="1200" dirty="0">
                <a:solidFill>
                  <a:srgbClr val="FF0000"/>
                </a:solidFill>
                <a:latin typeface="Monaco" pitchFamily="2" charset="77"/>
              </a:rPr>
              <a:t>r</a:t>
            </a:r>
            <a:r>
              <a:rPr lang="en-US" sz="1200" baseline="-25000" dirty="0">
                <a:solidFill>
                  <a:srgbClr val="FF0000"/>
                </a:solidFill>
                <a:latin typeface="Monaco" pitchFamily="2" charset="77"/>
              </a:rPr>
              <a:t>2</a:t>
            </a:r>
            <a:r>
              <a:rPr lang="en-US" sz="1200" baseline="30000" dirty="0">
                <a:solidFill>
                  <a:srgbClr val="FF0000"/>
                </a:solidFill>
                <a:latin typeface="Monaco" pitchFamily="2" charset="77"/>
              </a:rPr>
              <a:t>lr</a:t>
            </a:r>
            <a:r>
              <a:rPr lang="en-US" sz="1200" dirty="0">
                <a:solidFill>
                  <a:srgbClr val="FF0000"/>
                </a:solidFill>
                <a:latin typeface="Monaco" pitchFamily="2" charset="77"/>
              </a:rPr>
              <a:t>s</a:t>
            </a:r>
            <a:r>
              <a:rPr lang="en-US" sz="1200" baseline="-25000" dirty="0">
                <a:solidFill>
                  <a:srgbClr val="FF0000"/>
                </a:solidFill>
                <a:latin typeface="Monaco" pitchFamily="2" charset="77"/>
              </a:rPr>
              <a:t>1</a:t>
            </a:r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]</a:t>
            </a:r>
            <a:r>
              <a:rPr lang="en-US" sz="1200" baseline="-25000" dirty="0">
                <a:solidFill>
                  <a:srgbClr val="FF0000"/>
                </a:solidFill>
                <a:latin typeface="Monaco" pitchFamily="2" charset="77"/>
              </a:rPr>
              <a:t> </a:t>
            </a:r>
            <a:endParaRPr lang="en-US" sz="1200" dirty="0">
              <a:solidFill>
                <a:srgbClr val="FF0000"/>
              </a:solidFill>
              <a:latin typeface="Monaco" pitchFamily="2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44401E-791B-114D-B82C-DB9938CBBA8E}"/>
              </a:ext>
            </a:extLst>
          </p:cNvPr>
          <p:cNvSpPr txBox="1"/>
          <p:nvPr/>
        </p:nvSpPr>
        <p:spPr>
          <a:xfrm>
            <a:off x="334418" y="1063229"/>
            <a:ext cx="2875566" cy="1615827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void f1(int i, Node* n){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if(i&gt;=N) return;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f2(i, n);   </a:t>
            </a:r>
            <a:r>
              <a:rPr lang="en-US" sz="900" dirty="0">
                <a:latin typeface="Monaco" pitchFamily="2" charset="77"/>
              </a:rPr>
              <a:t>//t</a:t>
            </a:r>
            <a:r>
              <a:rPr lang="en-US" sz="900" baseline="-25000" dirty="0">
                <a:latin typeface="Monaco" pitchFamily="2" charset="77"/>
              </a:rPr>
              <a:t>1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f1(i+1, n); </a:t>
            </a:r>
            <a:r>
              <a:rPr lang="en-US" sz="900" dirty="0">
                <a:latin typeface="Monaco" pitchFamily="2" charset="77"/>
              </a:rPr>
              <a:t>//r</a:t>
            </a:r>
            <a:r>
              <a:rPr lang="en-US" sz="900" baseline="-25000" dirty="0">
                <a:latin typeface="Monaco" pitchFamily="2" charset="77"/>
              </a:rPr>
              <a:t>1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void f2(int i, Node* n){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if(n==NULL) return;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f2(i, n-&gt;l);</a:t>
            </a:r>
            <a:r>
              <a:rPr lang="en-US" sz="900" dirty="0">
                <a:latin typeface="Monaco" pitchFamily="2" charset="77"/>
              </a:rPr>
              <a:t>//r</a:t>
            </a:r>
            <a:r>
              <a:rPr lang="en-US" sz="900" baseline="-25000" dirty="0">
                <a:latin typeface="Monaco" pitchFamily="2" charset="77"/>
              </a:rPr>
              <a:t>2</a:t>
            </a:r>
            <a:r>
              <a:rPr lang="en-US" sz="900" baseline="30000" dirty="0">
                <a:latin typeface="Monaco" pitchFamily="2" charset="77"/>
              </a:rPr>
              <a:t>l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f2(i, n-&gt;r);</a:t>
            </a:r>
            <a:r>
              <a:rPr lang="en-US" sz="900" dirty="0">
                <a:latin typeface="Monaco" pitchFamily="2" charset="77"/>
              </a:rPr>
              <a:t>//r</a:t>
            </a:r>
            <a:r>
              <a:rPr lang="en-US" sz="900" baseline="-25000" dirty="0">
                <a:latin typeface="Monaco" pitchFamily="2" charset="77"/>
              </a:rPr>
              <a:t>2</a:t>
            </a:r>
            <a:r>
              <a:rPr lang="en-US" sz="900" baseline="30000" dirty="0">
                <a:latin typeface="Monaco" pitchFamily="2" charset="77"/>
              </a:rPr>
              <a:t>r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n-&gt;x[i] += n-&gt;x[i+1]; </a:t>
            </a:r>
            <a:r>
              <a:rPr lang="en-US" sz="900" dirty="0">
                <a:latin typeface="Monaco" pitchFamily="2" charset="77"/>
              </a:rPr>
              <a:t>//s</a:t>
            </a:r>
            <a:r>
              <a:rPr lang="en-US" sz="900" baseline="-25000" dirty="0">
                <a:latin typeface="Monaco" pitchFamily="2" charset="77"/>
              </a:rPr>
              <a:t>1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2D11053-1229-1B40-87C6-EC5D23096001}"/>
              </a:ext>
            </a:extLst>
          </p:cNvPr>
          <p:cNvSpPr/>
          <p:nvPr/>
        </p:nvSpPr>
        <p:spPr>
          <a:xfrm>
            <a:off x="5486400" y="1063229"/>
            <a:ext cx="3554254" cy="1892826"/>
          </a:xfrm>
          <a:prstGeom prst="rect">
            <a:avLst/>
          </a:prstGeom>
          <a:ln w="317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void f1(int i, Node* n){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if(i&gt;=N) return;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f2(i, n);   //t</a:t>
            </a:r>
            <a:r>
              <a:rPr lang="en-US" sz="9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f1(i+1, n); //r</a:t>
            </a:r>
            <a:r>
              <a:rPr lang="en-US" sz="900" baseline="-25000" dirty="0">
                <a:solidFill>
                  <a:schemeClr val="tx2"/>
                </a:solidFill>
                <a:latin typeface="Monaco" pitchFamily="2" charset="77"/>
              </a:rPr>
              <a:t>1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void f2(int i, Node* n){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if(n==NULL) return;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if(n-&gt;l!=NULL) f2(i, n-&gt;l-&gt;l);  </a:t>
            </a:r>
            <a:r>
              <a:rPr lang="en-US" sz="900" dirty="0">
                <a:solidFill>
                  <a:srgbClr val="FF0000"/>
                </a:solidFill>
                <a:latin typeface="Monaco" pitchFamily="2" charset="77"/>
              </a:rPr>
              <a:t>//r</a:t>
            </a:r>
            <a:r>
              <a:rPr lang="en-US" sz="900" baseline="-25000" dirty="0">
                <a:solidFill>
                  <a:srgbClr val="FF0000"/>
                </a:solidFill>
                <a:latin typeface="Monaco" pitchFamily="2" charset="77"/>
              </a:rPr>
              <a:t>2</a:t>
            </a:r>
            <a:r>
              <a:rPr lang="en-US" sz="900" baseline="30000" dirty="0">
                <a:solidFill>
                  <a:srgbClr val="FF0000"/>
                </a:solidFill>
                <a:latin typeface="Monaco" pitchFamily="2" charset="77"/>
              </a:rPr>
              <a:t>ll</a:t>
            </a:r>
          </a:p>
          <a:p>
            <a:r>
              <a:rPr lang="en-US" sz="900" baseline="30000" dirty="0">
                <a:solidFill>
                  <a:schemeClr val="tx2"/>
                </a:solidFill>
                <a:latin typeface="Monaco" pitchFamily="2" charset="77"/>
              </a:rPr>
              <a:t>   </a:t>
            </a:r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if(n-&gt;l!=NULL) f2(i, n-&gt;l-&gt;r);  </a:t>
            </a:r>
            <a:r>
              <a:rPr lang="en-US" sz="900" dirty="0">
                <a:solidFill>
                  <a:srgbClr val="FF0000"/>
                </a:solidFill>
                <a:latin typeface="Monaco" pitchFamily="2" charset="77"/>
              </a:rPr>
              <a:t>//r</a:t>
            </a:r>
            <a:r>
              <a:rPr lang="en-US" sz="900" baseline="-25000" dirty="0">
                <a:solidFill>
                  <a:srgbClr val="FF0000"/>
                </a:solidFill>
                <a:latin typeface="Monaco" pitchFamily="2" charset="77"/>
              </a:rPr>
              <a:t>2</a:t>
            </a:r>
            <a:r>
              <a:rPr lang="en-US" sz="900" baseline="30000" dirty="0">
                <a:solidFill>
                  <a:srgbClr val="FF0000"/>
                </a:solidFill>
                <a:latin typeface="Monaco" pitchFamily="2" charset="77"/>
              </a:rPr>
              <a:t>lr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if(n-&gt;l!=NULL) n-&gt;l-&gt;x[i] += n-&gt;l-&gt;x[i+1]; </a:t>
            </a:r>
            <a:r>
              <a:rPr lang="en-US" sz="900" dirty="0">
                <a:solidFill>
                  <a:srgbClr val="FF0000"/>
                </a:solidFill>
                <a:latin typeface="Monaco" pitchFamily="2" charset="77"/>
              </a:rPr>
              <a:t>//s</a:t>
            </a:r>
            <a:r>
              <a:rPr lang="en-US" sz="900" baseline="-25000" dirty="0">
                <a:solidFill>
                  <a:srgbClr val="FF0000"/>
                </a:solidFill>
                <a:latin typeface="Monaco" pitchFamily="2" charset="77"/>
              </a:rPr>
              <a:t>1</a:t>
            </a:r>
            <a:endParaRPr lang="en-US" sz="900" baseline="30000" dirty="0">
              <a:solidFill>
                <a:srgbClr val="FF0000"/>
              </a:solidFill>
              <a:latin typeface="Monaco" pitchFamily="2" charset="77"/>
            </a:endParaRP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f2(i, n-&gt;r);//r</a:t>
            </a:r>
            <a:r>
              <a:rPr lang="en-US" sz="900" baseline="-25000" dirty="0">
                <a:solidFill>
                  <a:schemeClr val="tx2"/>
                </a:solidFill>
                <a:latin typeface="Monaco" pitchFamily="2" charset="77"/>
              </a:rPr>
              <a:t>2</a:t>
            </a:r>
            <a:r>
              <a:rPr lang="en-US" sz="900" baseline="30000" dirty="0">
                <a:solidFill>
                  <a:schemeClr val="tx2"/>
                </a:solidFill>
                <a:latin typeface="Monaco" pitchFamily="2" charset="77"/>
              </a:rPr>
              <a:t>r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  n-&gt;x[i] += n-&gt;x[i+1]; </a:t>
            </a:r>
            <a:r>
              <a:rPr lang="en-US" sz="900" dirty="0">
                <a:solidFill>
                  <a:srgbClr val="FF0000"/>
                </a:solidFill>
                <a:latin typeface="Monaco" pitchFamily="2" charset="77"/>
              </a:rPr>
              <a:t>//s</a:t>
            </a:r>
            <a:r>
              <a:rPr lang="en-US" sz="900" baseline="-25000" dirty="0">
                <a:solidFill>
                  <a:srgbClr val="FF0000"/>
                </a:solidFill>
                <a:latin typeface="Monaco" pitchFamily="2" charset="77"/>
              </a:rPr>
              <a:t>1’</a:t>
            </a:r>
          </a:p>
          <a:p>
            <a:r>
              <a:rPr lang="en-US" sz="9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1C6F357-162A-C947-A3A8-BAFA61DF5A22}"/>
              </a:ext>
            </a:extLst>
          </p:cNvPr>
          <p:cNvGrpSpPr/>
          <p:nvPr/>
        </p:nvGrpSpPr>
        <p:grpSpPr>
          <a:xfrm>
            <a:off x="844284" y="3854064"/>
            <a:ext cx="1267386" cy="1173311"/>
            <a:chOff x="4448090" y="1607458"/>
            <a:chExt cx="1591239" cy="1474821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0E19546-F498-DA41-B601-6F9E25F65205}"/>
                </a:ext>
              </a:extLst>
            </p:cNvPr>
            <p:cNvSpPr/>
            <p:nvPr/>
          </p:nvSpPr>
          <p:spPr>
            <a:xfrm>
              <a:off x="5105723" y="1607458"/>
              <a:ext cx="304800" cy="31038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07371C3-198C-5B40-B092-18AA7AF224ED}"/>
                </a:ext>
              </a:extLst>
            </p:cNvPr>
            <p:cNvSpPr/>
            <p:nvPr/>
          </p:nvSpPr>
          <p:spPr>
            <a:xfrm>
              <a:off x="4646908" y="2113206"/>
              <a:ext cx="304800" cy="31038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DE816D47-4353-F64E-929C-6BC528B662F6}"/>
                </a:ext>
              </a:extLst>
            </p:cNvPr>
            <p:cNvSpPr/>
            <p:nvPr/>
          </p:nvSpPr>
          <p:spPr>
            <a:xfrm>
              <a:off x="5529990" y="2121254"/>
              <a:ext cx="304800" cy="31038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AAA25D8-CB96-F04D-ADC4-583C0D4C5698}"/>
                </a:ext>
              </a:extLst>
            </p:cNvPr>
            <p:cNvSpPr/>
            <p:nvPr/>
          </p:nvSpPr>
          <p:spPr>
            <a:xfrm>
              <a:off x="4844591" y="2769809"/>
              <a:ext cx="304800" cy="310381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4993C5A5-AE67-3544-B9E5-4A490D4941D1}"/>
                </a:ext>
              </a:extLst>
            </p:cNvPr>
            <p:cNvCxnSpPr>
              <a:cxnSpLocks/>
              <a:stCxn id="24" idx="4"/>
              <a:endCxn id="25" idx="0"/>
            </p:cNvCxnSpPr>
            <p:nvPr/>
          </p:nvCxnSpPr>
          <p:spPr>
            <a:xfrm flipH="1">
              <a:off x="4799308" y="1917839"/>
              <a:ext cx="458815" cy="195367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763DAC8E-F775-5449-9DAB-148EF632D197}"/>
                </a:ext>
              </a:extLst>
            </p:cNvPr>
            <p:cNvCxnSpPr>
              <a:cxnSpLocks/>
              <a:stCxn id="24" idx="4"/>
              <a:endCxn id="26" idx="0"/>
            </p:cNvCxnSpPr>
            <p:nvPr/>
          </p:nvCxnSpPr>
          <p:spPr>
            <a:xfrm>
              <a:off x="5258123" y="1917839"/>
              <a:ext cx="424267" cy="203415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1C3F4E0C-B754-2A47-8646-A9BC166D82DC}"/>
                </a:ext>
              </a:extLst>
            </p:cNvPr>
            <p:cNvCxnSpPr>
              <a:stCxn id="25" idx="4"/>
              <a:endCxn id="27" idx="0"/>
            </p:cNvCxnSpPr>
            <p:nvPr/>
          </p:nvCxnSpPr>
          <p:spPr>
            <a:xfrm>
              <a:off x="4799308" y="2423587"/>
              <a:ext cx="197683" cy="346222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939C9CF8-969F-4443-91F1-9AAF730AFD12}"/>
                </a:ext>
              </a:extLst>
            </p:cNvPr>
            <p:cNvCxnSpPr>
              <a:cxnSpLocks/>
              <a:stCxn id="25" idx="4"/>
              <a:endCxn id="34" idx="0"/>
            </p:cNvCxnSpPr>
            <p:nvPr/>
          </p:nvCxnSpPr>
          <p:spPr>
            <a:xfrm flipH="1">
              <a:off x="4600490" y="2423587"/>
              <a:ext cx="198818" cy="348311"/>
            </a:xfrm>
            <a:prstGeom prst="straightConnector1">
              <a:avLst/>
            </a:prstGeom>
            <a:ln w="25400"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49CD2FAA-3EF9-0548-84DB-B06C0CED1376}"/>
                </a:ext>
              </a:extLst>
            </p:cNvPr>
            <p:cNvCxnSpPr>
              <a:cxnSpLocks/>
              <a:stCxn id="26" idx="4"/>
              <a:endCxn id="35" idx="0"/>
            </p:cNvCxnSpPr>
            <p:nvPr/>
          </p:nvCxnSpPr>
          <p:spPr>
            <a:xfrm flipH="1">
              <a:off x="5529099" y="2431635"/>
              <a:ext cx="153291" cy="337197"/>
            </a:xfrm>
            <a:prstGeom prst="straightConnector1">
              <a:avLst/>
            </a:prstGeom>
            <a:ln w="25400"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A2E0C6AB-EFB1-9742-9E46-11DFFD639C3A}"/>
                </a:ext>
              </a:extLst>
            </p:cNvPr>
            <p:cNvCxnSpPr>
              <a:cxnSpLocks/>
              <a:stCxn id="26" idx="4"/>
              <a:endCxn id="36" idx="0"/>
            </p:cNvCxnSpPr>
            <p:nvPr/>
          </p:nvCxnSpPr>
          <p:spPr>
            <a:xfrm>
              <a:off x="5682390" y="2431635"/>
              <a:ext cx="204539" cy="337197"/>
            </a:xfrm>
            <a:prstGeom prst="straightConnector1">
              <a:avLst/>
            </a:prstGeom>
            <a:ln w="25400"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3486C57-8FD5-044C-BB59-275D3B611218}"/>
                </a:ext>
              </a:extLst>
            </p:cNvPr>
            <p:cNvSpPr/>
            <p:nvPr/>
          </p:nvSpPr>
          <p:spPr>
            <a:xfrm>
              <a:off x="4448090" y="2771898"/>
              <a:ext cx="304800" cy="310381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921989A3-25C5-2F42-BF98-1FD200EE2804}"/>
                </a:ext>
              </a:extLst>
            </p:cNvPr>
            <p:cNvSpPr/>
            <p:nvPr/>
          </p:nvSpPr>
          <p:spPr>
            <a:xfrm>
              <a:off x="5376699" y="2768832"/>
              <a:ext cx="304800" cy="310381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6FCD7D0-3286-7347-9517-F1CE241A1C50}"/>
                </a:ext>
              </a:extLst>
            </p:cNvPr>
            <p:cNvSpPr/>
            <p:nvPr/>
          </p:nvSpPr>
          <p:spPr>
            <a:xfrm>
              <a:off x="5734529" y="2768832"/>
              <a:ext cx="304800" cy="310381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8" name="Picture 37">
            <a:extLst>
              <a:ext uri="{FF2B5EF4-FFF2-40B4-BE49-F238E27FC236}">
                <a16:creationId xmlns:a16="http://schemas.microsoft.com/office/drawing/2014/main" id="{3D0314A3-69F6-884D-8D51-BD83BC75FF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792" y="3105150"/>
            <a:ext cx="2921946" cy="188973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2989A4-CF2A-0544-A0A4-81D58457B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047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FC888-B868-5743-A9B7-A2577C5F4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Instances and Iteration Space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5401E-73A9-7B46-882D-AFB65A63B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CC9D2C-F287-8541-8056-527271B219CA}"/>
              </a:ext>
            </a:extLst>
          </p:cNvPr>
          <p:cNvSpPr txBox="1"/>
          <p:nvPr/>
        </p:nvSpPr>
        <p:spPr>
          <a:xfrm>
            <a:off x="457199" y="1232336"/>
            <a:ext cx="3674185" cy="1477328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for(i=0; i&lt;N; i++){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 for(j=0; j&lt;M; j++){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   a[i][j]+=2*a[i+1][j];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 }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F722D74-026E-914D-A7B0-142D15DA3F00}"/>
              </a:ext>
            </a:extLst>
          </p:cNvPr>
          <p:cNvCxnSpPr>
            <a:stCxn id="45" idx="6"/>
            <a:endCxn id="46" idx="2"/>
          </p:cNvCxnSpPr>
          <p:nvPr/>
        </p:nvCxnSpPr>
        <p:spPr>
          <a:xfrm flipV="1">
            <a:off x="5567281" y="1462214"/>
            <a:ext cx="416440" cy="55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4D89692-4D4A-3A46-A125-6559ABA24B6E}"/>
              </a:ext>
            </a:extLst>
          </p:cNvPr>
          <p:cNvCxnSpPr>
            <a:stCxn id="46" idx="6"/>
            <a:endCxn id="47" idx="2"/>
          </p:cNvCxnSpPr>
          <p:nvPr/>
        </p:nvCxnSpPr>
        <p:spPr>
          <a:xfrm>
            <a:off x="6178445" y="1462214"/>
            <a:ext cx="42428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B6154BA-3CE0-B54C-81DD-64E72AB5EB4D}"/>
              </a:ext>
            </a:extLst>
          </p:cNvPr>
          <p:cNvCxnSpPr>
            <a:stCxn id="47" idx="6"/>
            <a:endCxn id="48" idx="2"/>
          </p:cNvCxnSpPr>
          <p:nvPr/>
        </p:nvCxnSpPr>
        <p:spPr>
          <a:xfrm>
            <a:off x="6797455" y="1462214"/>
            <a:ext cx="442350" cy="251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B2D0DD1-AA00-E545-AB8B-9570DB7C6D4A}"/>
              </a:ext>
            </a:extLst>
          </p:cNvPr>
          <p:cNvCxnSpPr>
            <a:stCxn id="48" idx="4"/>
            <a:endCxn id="49" idx="0"/>
          </p:cNvCxnSpPr>
          <p:nvPr/>
        </p:nvCxnSpPr>
        <p:spPr>
          <a:xfrm flipH="1">
            <a:off x="5469539" y="1567826"/>
            <a:ext cx="1867628" cy="2241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7E19D66-66E0-6445-802A-DEC14F96F1F3}"/>
              </a:ext>
            </a:extLst>
          </p:cNvPr>
          <p:cNvCxnSpPr>
            <a:stCxn id="49" idx="6"/>
            <a:endCxn id="50" idx="2"/>
          </p:cNvCxnSpPr>
          <p:nvPr/>
        </p:nvCxnSpPr>
        <p:spPr>
          <a:xfrm flipV="1">
            <a:off x="5566901" y="1890247"/>
            <a:ext cx="429601" cy="478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4E28308-430B-1247-B948-83C53299DE0D}"/>
              </a:ext>
            </a:extLst>
          </p:cNvPr>
          <p:cNvCxnSpPr>
            <a:stCxn id="50" idx="6"/>
            <a:endCxn id="51" idx="2"/>
          </p:cNvCxnSpPr>
          <p:nvPr/>
        </p:nvCxnSpPr>
        <p:spPr>
          <a:xfrm flipV="1">
            <a:off x="6191227" y="1883571"/>
            <a:ext cx="414207" cy="667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CE82EC4-4400-F34F-9D9D-AF7EA3026242}"/>
              </a:ext>
            </a:extLst>
          </p:cNvPr>
          <p:cNvCxnSpPr>
            <a:stCxn id="51" idx="6"/>
            <a:endCxn id="52" idx="2"/>
          </p:cNvCxnSpPr>
          <p:nvPr/>
        </p:nvCxnSpPr>
        <p:spPr>
          <a:xfrm>
            <a:off x="6800159" y="1883571"/>
            <a:ext cx="439645" cy="694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DE3175E-FEB7-6C40-B68C-A43C7EB369C2}"/>
              </a:ext>
            </a:extLst>
          </p:cNvPr>
          <p:cNvCxnSpPr>
            <a:stCxn id="52" idx="4"/>
            <a:endCxn id="53" idx="0"/>
          </p:cNvCxnSpPr>
          <p:nvPr/>
        </p:nvCxnSpPr>
        <p:spPr>
          <a:xfrm flipH="1">
            <a:off x="5469539" y="1993614"/>
            <a:ext cx="1867628" cy="24598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2F70657-1D04-0048-AC8F-12644784E036}"/>
              </a:ext>
            </a:extLst>
          </p:cNvPr>
          <p:cNvCxnSpPr>
            <a:stCxn id="53" idx="6"/>
            <a:endCxn id="54" idx="2"/>
          </p:cNvCxnSpPr>
          <p:nvPr/>
        </p:nvCxnSpPr>
        <p:spPr>
          <a:xfrm>
            <a:off x="5566901" y="2342698"/>
            <a:ext cx="433587" cy="621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702A3C0-8140-E84F-ABFB-5EEA07EC6703}"/>
              </a:ext>
            </a:extLst>
          </p:cNvPr>
          <p:cNvCxnSpPr>
            <a:stCxn id="54" idx="6"/>
            <a:endCxn id="55" idx="2"/>
          </p:cNvCxnSpPr>
          <p:nvPr/>
        </p:nvCxnSpPr>
        <p:spPr>
          <a:xfrm>
            <a:off x="6195213" y="2348912"/>
            <a:ext cx="4075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7AE63F0-816D-234F-A1FB-A506657919C8}"/>
              </a:ext>
            </a:extLst>
          </p:cNvPr>
          <p:cNvCxnSpPr>
            <a:stCxn id="55" idx="6"/>
            <a:endCxn id="56" idx="2"/>
          </p:cNvCxnSpPr>
          <p:nvPr/>
        </p:nvCxnSpPr>
        <p:spPr>
          <a:xfrm>
            <a:off x="6797454" y="2348912"/>
            <a:ext cx="44235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040C7D7-E25F-AA41-A641-8CD52B218DD0}"/>
              </a:ext>
            </a:extLst>
          </p:cNvPr>
          <p:cNvCxnSpPr>
            <a:cxnSpLocks/>
            <a:stCxn id="56" idx="4"/>
            <a:endCxn id="57" idx="0"/>
          </p:cNvCxnSpPr>
          <p:nvPr/>
        </p:nvCxnSpPr>
        <p:spPr>
          <a:xfrm flipH="1">
            <a:off x="5469540" y="2452014"/>
            <a:ext cx="1867628" cy="24251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6147BA6-E062-6944-90E1-41C159F79687}"/>
              </a:ext>
            </a:extLst>
          </p:cNvPr>
          <p:cNvCxnSpPr>
            <a:cxnSpLocks/>
            <a:stCxn id="57" idx="6"/>
            <a:endCxn id="58" idx="2"/>
          </p:cNvCxnSpPr>
          <p:nvPr/>
        </p:nvCxnSpPr>
        <p:spPr>
          <a:xfrm flipV="1">
            <a:off x="5566902" y="2804886"/>
            <a:ext cx="426988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CA7C731-75F5-AF45-9446-A8E684A9B50E}"/>
              </a:ext>
            </a:extLst>
          </p:cNvPr>
          <p:cNvCxnSpPr>
            <a:stCxn id="58" idx="6"/>
            <a:endCxn id="59" idx="2"/>
          </p:cNvCxnSpPr>
          <p:nvPr/>
        </p:nvCxnSpPr>
        <p:spPr>
          <a:xfrm>
            <a:off x="6188615" y="2804885"/>
            <a:ext cx="41682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0D693B1-2620-734D-829C-A648A7B30A09}"/>
              </a:ext>
            </a:extLst>
          </p:cNvPr>
          <p:cNvCxnSpPr>
            <a:stCxn id="59" idx="6"/>
            <a:endCxn id="60" idx="2"/>
          </p:cNvCxnSpPr>
          <p:nvPr/>
        </p:nvCxnSpPr>
        <p:spPr>
          <a:xfrm>
            <a:off x="6800160" y="2804885"/>
            <a:ext cx="443431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405F1F1A-F700-6247-8B5E-2097345AA7E0}"/>
              </a:ext>
            </a:extLst>
          </p:cNvPr>
          <p:cNvSpPr/>
          <p:nvPr/>
        </p:nvSpPr>
        <p:spPr>
          <a:xfrm>
            <a:off x="5372556" y="1364644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CA9D807-3A99-0143-B26C-66D5091508E4}"/>
              </a:ext>
            </a:extLst>
          </p:cNvPr>
          <p:cNvSpPr/>
          <p:nvPr/>
        </p:nvSpPr>
        <p:spPr>
          <a:xfrm>
            <a:off x="5983721" y="1359111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0CE9221-A9D9-6147-A608-EE3D1B00BB0B}"/>
              </a:ext>
            </a:extLst>
          </p:cNvPr>
          <p:cNvSpPr/>
          <p:nvPr/>
        </p:nvSpPr>
        <p:spPr>
          <a:xfrm>
            <a:off x="6602730" y="1359111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12C9DB90-2CBA-FF4C-8D71-2F3FE7519599}"/>
              </a:ext>
            </a:extLst>
          </p:cNvPr>
          <p:cNvSpPr/>
          <p:nvPr/>
        </p:nvSpPr>
        <p:spPr>
          <a:xfrm>
            <a:off x="7239805" y="1361621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80CFD002-E22C-7F45-9E41-8EDA034A13A7}"/>
              </a:ext>
            </a:extLst>
          </p:cNvPr>
          <p:cNvSpPr/>
          <p:nvPr/>
        </p:nvSpPr>
        <p:spPr>
          <a:xfrm>
            <a:off x="5372177" y="1791924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2E15455-30E9-2C46-80FE-7CBABCCE3C12}"/>
              </a:ext>
            </a:extLst>
          </p:cNvPr>
          <p:cNvSpPr/>
          <p:nvPr/>
        </p:nvSpPr>
        <p:spPr>
          <a:xfrm>
            <a:off x="5996503" y="1787144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CCA4D97-DD06-7741-9DDC-8C94B61303F9}"/>
              </a:ext>
            </a:extLst>
          </p:cNvPr>
          <p:cNvSpPr/>
          <p:nvPr/>
        </p:nvSpPr>
        <p:spPr>
          <a:xfrm>
            <a:off x="6605435" y="1780468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D933C4E-DA18-B54E-8011-A1F05EEBE21A}"/>
              </a:ext>
            </a:extLst>
          </p:cNvPr>
          <p:cNvSpPr/>
          <p:nvPr/>
        </p:nvSpPr>
        <p:spPr>
          <a:xfrm>
            <a:off x="7239805" y="1787409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5E63A48-77CE-8840-8B1A-EA65856E192F}"/>
              </a:ext>
            </a:extLst>
          </p:cNvPr>
          <p:cNvSpPr/>
          <p:nvPr/>
        </p:nvSpPr>
        <p:spPr>
          <a:xfrm>
            <a:off x="5372177" y="2239595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4704859F-9274-7E49-A5DD-113F71A16420}"/>
              </a:ext>
            </a:extLst>
          </p:cNvPr>
          <p:cNvSpPr/>
          <p:nvPr/>
        </p:nvSpPr>
        <p:spPr>
          <a:xfrm>
            <a:off x="6000489" y="2245808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CE85B9E3-1A81-2045-B618-B977155593D6}"/>
              </a:ext>
            </a:extLst>
          </p:cNvPr>
          <p:cNvSpPr/>
          <p:nvPr/>
        </p:nvSpPr>
        <p:spPr>
          <a:xfrm>
            <a:off x="6602730" y="2245808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1D948B67-635D-604F-BF6C-81D4217052CD}"/>
              </a:ext>
            </a:extLst>
          </p:cNvPr>
          <p:cNvSpPr/>
          <p:nvPr/>
        </p:nvSpPr>
        <p:spPr>
          <a:xfrm>
            <a:off x="7239805" y="2245808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B0D5C233-35E9-4746-9E7D-65DDEDF99D7B}"/>
              </a:ext>
            </a:extLst>
          </p:cNvPr>
          <p:cNvSpPr/>
          <p:nvPr/>
        </p:nvSpPr>
        <p:spPr>
          <a:xfrm>
            <a:off x="5372177" y="2694525"/>
            <a:ext cx="194725" cy="22072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5A4824C5-B996-434E-927E-975C0E35D80B}"/>
              </a:ext>
            </a:extLst>
          </p:cNvPr>
          <p:cNvSpPr/>
          <p:nvPr/>
        </p:nvSpPr>
        <p:spPr>
          <a:xfrm>
            <a:off x="5993890" y="2701783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A24CB15-CADD-6F41-BEB7-7E8BB9686836}"/>
              </a:ext>
            </a:extLst>
          </p:cNvPr>
          <p:cNvSpPr/>
          <p:nvPr/>
        </p:nvSpPr>
        <p:spPr>
          <a:xfrm>
            <a:off x="6605435" y="2701783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B083B7E4-B56D-C344-9BB7-02A42787783B}"/>
              </a:ext>
            </a:extLst>
          </p:cNvPr>
          <p:cNvSpPr/>
          <p:nvPr/>
        </p:nvSpPr>
        <p:spPr>
          <a:xfrm>
            <a:off x="7243591" y="2701783"/>
            <a:ext cx="194725" cy="2062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DEB9FE2C-A817-7B46-8B91-29A8F7A3695F}"/>
              </a:ext>
            </a:extLst>
          </p:cNvPr>
          <p:cNvGrpSpPr/>
          <p:nvPr/>
        </p:nvGrpSpPr>
        <p:grpSpPr>
          <a:xfrm>
            <a:off x="5029200" y="810486"/>
            <a:ext cx="1261962" cy="1363583"/>
            <a:chOff x="5382207" y="909438"/>
            <a:chExt cx="1481498" cy="1511683"/>
          </a:xfrm>
        </p:grpSpPr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4AD08CB8-E757-5145-8CF2-C6B1E05E7EB3}"/>
                </a:ext>
              </a:extLst>
            </p:cNvPr>
            <p:cNvCxnSpPr>
              <a:cxnSpLocks/>
            </p:cNvCxnSpPr>
            <p:nvPr/>
          </p:nvCxnSpPr>
          <p:spPr>
            <a:xfrm>
              <a:off x="5651595" y="1355329"/>
              <a:ext cx="0" cy="865737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1C45B17E-4F08-6449-BC67-0591A3DD235A}"/>
                </a:ext>
              </a:extLst>
            </p:cNvPr>
            <p:cNvCxnSpPr>
              <a:cxnSpLocks/>
            </p:cNvCxnSpPr>
            <p:nvPr/>
          </p:nvCxnSpPr>
          <p:spPr>
            <a:xfrm>
              <a:off x="5651595" y="1355329"/>
              <a:ext cx="1054005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3BC47CA8-D1A0-7443-99D3-9CCB8A1BBC8E}"/>
                </a:ext>
              </a:extLst>
            </p:cNvPr>
            <p:cNvSpPr txBox="1"/>
            <p:nvPr/>
          </p:nvSpPr>
          <p:spPr>
            <a:xfrm>
              <a:off x="6622933" y="909438"/>
              <a:ext cx="2407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j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B15426A-7DCC-2A4A-90EF-E1C312A12F27}"/>
                </a:ext>
              </a:extLst>
            </p:cNvPr>
            <p:cNvSpPr txBox="1"/>
            <p:nvPr/>
          </p:nvSpPr>
          <p:spPr>
            <a:xfrm>
              <a:off x="5382207" y="2021011"/>
              <a:ext cx="24878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  <a:latin typeface="Chalkboard" panose="03050602040202020205" pitchFamily="66" charset="77"/>
                  <a:cs typeface="Calibri" panose="020F0502020204030204" pitchFamily="34" charset="0"/>
                </a:rPr>
                <a:t>i</a:t>
              </a:r>
            </a:p>
          </p:txBody>
        </p:sp>
      </p:grpSp>
      <p:sp>
        <p:nvSpPr>
          <p:cNvPr id="82" name="Rectangle 81">
            <a:extLst>
              <a:ext uri="{FF2B5EF4-FFF2-40B4-BE49-F238E27FC236}">
                <a16:creationId xmlns:a16="http://schemas.microsoft.com/office/drawing/2014/main" id="{0665482A-FC6E-5849-9F34-A99D50F205E8}"/>
              </a:ext>
            </a:extLst>
          </p:cNvPr>
          <p:cNvSpPr/>
          <p:nvPr/>
        </p:nvSpPr>
        <p:spPr>
          <a:xfrm>
            <a:off x="1066800" y="1826859"/>
            <a:ext cx="2913823" cy="27399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7E54E69-98B3-1C4D-9FD7-F6AAA159D968}"/>
              </a:ext>
            </a:extLst>
          </p:cNvPr>
          <p:cNvSpPr txBox="1"/>
          <p:nvPr/>
        </p:nvSpPr>
        <p:spPr>
          <a:xfrm>
            <a:off x="533400" y="3181350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(0, 0):a[0][0]+=2*a[1][0]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C4C81A56-0764-C54F-9802-67DCA5ED2608}"/>
              </a:ext>
            </a:extLst>
          </p:cNvPr>
          <p:cNvSpPr txBox="1"/>
          <p:nvPr/>
        </p:nvSpPr>
        <p:spPr>
          <a:xfrm>
            <a:off x="533400" y="3562711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(0, 1):a[0][1]+=2*a[1][1]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FA78373-8762-B041-A930-8D445D7B097B}"/>
              </a:ext>
            </a:extLst>
          </p:cNvPr>
          <p:cNvSpPr txBox="1"/>
          <p:nvPr/>
        </p:nvSpPr>
        <p:spPr>
          <a:xfrm>
            <a:off x="533400" y="3920014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tx2"/>
                </a:solidFill>
                <a:latin typeface="Monaco" pitchFamily="2" charset="77"/>
              </a:defRPr>
            </a:lvl1pPr>
          </a:lstStyle>
          <a:p>
            <a:r>
              <a:rPr lang="en-US" dirty="0"/>
              <a:t>(0, 2):a[0][2]+=2*a[1][2]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4E8C1FD-8B3E-9B43-8FA6-5FC594E59F56}"/>
              </a:ext>
            </a:extLst>
          </p:cNvPr>
          <p:cNvSpPr txBox="1"/>
          <p:nvPr/>
        </p:nvSpPr>
        <p:spPr>
          <a:xfrm>
            <a:off x="533400" y="4289346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(0, 3):a[0][3]+=2*a[1][3]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0DF1A7CB-CC6D-BC4F-A085-0B0E3C677BDA}"/>
              </a:ext>
            </a:extLst>
          </p:cNvPr>
          <p:cNvSpPr txBox="1"/>
          <p:nvPr/>
        </p:nvSpPr>
        <p:spPr>
          <a:xfrm>
            <a:off x="3505200" y="3181349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(1, 0):a[1][0]+=2*a[2][0]</a:t>
            </a:r>
          </a:p>
        </p:txBody>
      </p:sp>
    </p:spTree>
    <p:extLst>
      <p:ext uri="{BB962C8B-B14F-4D97-AF65-F5344CB8AC3E}">
        <p14:creationId xmlns:p14="http://schemas.microsoft.com/office/powerpoint/2010/main" val="1426523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8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9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9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0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0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0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1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82" grpId="0" animBg="1"/>
      <p:bldP spid="83" grpId="0"/>
      <p:bldP spid="84" grpId="0"/>
      <p:bldP spid="85" grpId="0"/>
      <p:bldP spid="86" grpId="0"/>
      <p:bldP spid="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2C5A0-86F8-094A-987C-5AE5CE22F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Transformation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137BEF-2872-A54A-BBE4-5D21C94D4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B4E00E4-C47F-0E48-A722-5A930C95AC5A}"/>
              </a:ext>
            </a:extLst>
          </p:cNvPr>
          <p:cNvGrpSpPr/>
          <p:nvPr/>
        </p:nvGrpSpPr>
        <p:grpSpPr>
          <a:xfrm>
            <a:off x="281536" y="802417"/>
            <a:ext cx="2409116" cy="2104760"/>
            <a:chOff x="487378" y="1276350"/>
            <a:chExt cx="2409116" cy="210476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DA0A61F2-C606-474D-9771-C8346D6667D9}"/>
                </a:ext>
              </a:extLst>
            </p:cNvPr>
            <p:cNvCxnSpPr>
              <a:stCxn id="20" idx="6"/>
              <a:endCxn id="21" idx="2"/>
            </p:cNvCxnSpPr>
            <p:nvPr/>
          </p:nvCxnSpPr>
          <p:spPr>
            <a:xfrm flipV="1">
              <a:off x="1025459" y="1928078"/>
              <a:ext cx="416440" cy="553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DBF1B5F4-6762-A94E-B5DD-EB91001491DE}"/>
                </a:ext>
              </a:extLst>
            </p:cNvPr>
            <p:cNvCxnSpPr>
              <a:stCxn id="21" idx="6"/>
              <a:endCxn id="22" idx="2"/>
            </p:cNvCxnSpPr>
            <p:nvPr/>
          </p:nvCxnSpPr>
          <p:spPr>
            <a:xfrm>
              <a:off x="1636623" y="1928078"/>
              <a:ext cx="424284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5974A852-616C-D746-B67F-F0FF8AE8D877}"/>
                </a:ext>
              </a:extLst>
            </p:cNvPr>
            <p:cNvCxnSpPr>
              <a:stCxn id="22" idx="6"/>
              <a:endCxn id="23" idx="2"/>
            </p:cNvCxnSpPr>
            <p:nvPr/>
          </p:nvCxnSpPr>
          <p:spPr>
            <a:xfrm>
              <a:off x="2255633" y="1928078"/>
              <a:ext cx="442350" cy="251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3FEE06BA-7D52-C640-A31E-2FB0D435C5B2}"/>
                </a:ext>
              </a:extLst>
            </p:cNvPr>
            <p:cNvCxnSpPr>
              <a:stCxn id="23" idx="4"/>
              <a:endCxn id="24" idx="0"/>
            </p:cNvCxnSpPr>
            <p:nvPr/>
          </p:nvCxnSpPr>
          <p:spPr>
            <a:xfrm flipH="1">
              <a:off x="927717" y="2033690"/>
              <a:ext cx="1867628" cy="22410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B190ACDF-37DE-704C-85C1-0DFD30EC16FA}"/>
                </a:ext>
              </a:extLst>
            </p:cNvPr>
            <p:cNvCxnSpPr>
              <a:stCxn id="24" idx="6"/>
              <a:endCxn id="25" idx="2"/>
            </p:cNvCxnSpPr>
            <p:nvPr/>
          </p:nvCxnSpPr>
          <p:spPr>
            <a:xfrm flipV="1">
              <a:off x="1025079" y="2356111"/>
              <a:ext cx="429601" cy="478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74C2926-2D51-784D-9C0D-49270604867D}"/>
                </a:ext>
              </a:extLst>
            </p:cNvPr>
            <p:cNvCxnSpPr>
              <a:stCxn id="25" idx="6"/>
              <a:endCxn id="26" idx="2"/>
            </p:cNvCxnSpPr>
            <p:nvPr/>
          </p:nvCxnSpPr>
          <p:spPr>
            <a:xfrm flipV="1">
              <a:off x="1649405" y="2349435"/>
              <a:ext cx="414207" cy="667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A03C091-EEE5-C84E-814C-36E06CAA3A47}"/>
                </a:ext>
              </a:extLst>
            </p:cNvPr>
            <p:cNvCxnSpPr>
              <a:stCxn id="26" idx="6"/>
              <a:endCxn id="27" idx="2"/>
            </p:cNvCxnSpPr>
            <p:nvPr/>
          </p:nvCxnSpPr>
          <p:spPr>
            <a:xfrm>
              <a:off x="2258337" y="2349435"/>
              <a:ext cx="439645" cy="6941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DC62B461-E0CA-924E-B0CE-FDA81758294C}"/>
                </a:ext>
              </a:extLst>
            </p:cNvPr>
            <p:cNvCxnSpPr>
              <a:stCxn id="27" idx="4"/>
              <a:endCxn id="28" idx="0"/>
            </p:cNvCxnSpPr>
            <p:nvPr/>
          </p:nvCxnSpPr>
          <p:spPr>
            <a:xfrm flipH="1">
              <a:off x="927717" y="2459478"/>
              <a:ext cx="1867628" cy="24598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E528DAD-01DA-5D45-A551-62A6BDBA7A49}"/>
                </a:ext>
              </a:extLst>
            </p:cNvPr>
            <p:cNvCxnSpPr>
              <a:stCxn id="28" idx="6"/>
              <a:endCxn id="29" idx="2"/>
            </p:cNvCxnSpPr>
            <p:nvPr/>
          </p:nvCxnSpPr>
          <p:spPr>
            <a:xfrm>
              <a:off x="1025079" y="2808562"/>
              <a:ext cx="433587" cy="621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57D6C9B1-7257-6244-A999-8BE48B886CA0}"/>
                </a:ext>
              </a:extLst>
            </p:cNvPr>
            <p:cNvCxnSpPr>
              <a:stCxn id="29" idx="6"/>
              <a:endCxn id="30" idx="2"/>
            </p:cNvCxnSpPr>
            <p:nvPr/>
          </p:nvCxnSpPr>
          <p:spPr>
            <a:xfrm>
              <a:off x="1653391" y="2814776"/>
              <a:ext cx="407516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87EF86F9-45C9-864F-8A76-DE9ABC1AF7AD}"/>
                </a:ext>
              </a:extLst>
            </p:cNvPr>
            <p:cNvCxnSpPr>
              <a:stCxn id="30" idx="6"/>
              <a:endCxn id="31" idx="2"/>
            </p:cNvCxnSpPr>
            <p:nvPr/>
          </p:nvCxnSpPr>
          <p:spPr>
            <a:xfrm>
              <a:off x="2255632" y="2814776"/>
              <a:ext cx="442350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ED1E5066-ED04-9F4B-B52F-D8FE10B8CF1F}"/>
                </a:ext>
              </a:extLst>
            </p:cNvPr>
            <p:cNvCxnSpPr>
              <a:cxnSpLocks/>
              <a:stCxn id="31" idx="4"/>
              <a:endCxn id="32" idx="0"/>
            </p:cNvCxnSpPr>
            <p:nvPr/>
          </p:nvCxnSpPr>
          <p:spPr>
            <a:xfrm flipH="1">
              <a:off x="927718" y="2917878"/>
              <a:ext cx="1867628" cy="24251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DAF30213-7A20-0C48-8A46-AC6A76171BC2}"/>
                </a:ext>
              </a:extLst>
            </p:cNvPr>
            <p:cNvCxnSpPr>
              <a:cxnSpLocks/>
              <a:stCxn id="32" idx="6"/>
              <a:endCxn id="33" idx="2"/>
            </p:cNvCxnSpPr>
            <p:nvPr/>
          </p:nvCxnSpPr>
          <p:spPr>
            <a:xfrm flipV="1">
              <a:off x="1025080" y="3270750"/>
              <a:ext cx="426988" cy="1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0FBAB6FD-178B-484F-8E39-0E4BBF97127B}"/>
                </a:ext>
              </a:extLst>
            </p:cNvPr>
            <p:cNvCxnSpPr>
              <a:stCxn id="33" idx="6"/>
              <a:endCxn id="34" idx="2"/>
            </p:cNvCxnSpPr>
            <p:nvPr/>
          </p:nvCxnSpPr>
          <p:spPr>
            <a:xfrm>
              <a:off x="1646793" y="3270749"/>
              <a:ext cx="416820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03BFC1C2-60AD-7D45-99EA-78DA7494470E}"/>
                </a:ext>
              </a:extLst>
            </p:cNvPr>
            <p:cNvCxnSpPr>
              <a:stCxn id="34" idx="6"/>
              <a:endCxn id="35" idx="2"/>
            </p:cNvCxnSpPr>
            <p:nvPr/>
          </p:nvCxnSpPr>
          <p:spPr>
            <a:xfrm>
              <a:off x="2258338" y="3270749"/>
              <a:ext cx="443431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410635CB-CB46-6C4B-B489-6A7D624BEB43}"/>
                </a:ext>
              </a:extLst>
            </p:cNvPr>
            <p:cNvSpPr/>
            <p:nvPr/>
          </p:nvSpPr>
          <p:spPr>
            <a:xfrm>
              <a:off x="830734" y="1830508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2FB81BD-4A26-854D-AFFF-84D038D4821C}"/>
                </a:ext>
              </a:extLst>
            </p:cNvPr>
            <p:cNvSpPr/>
            <p:nvPr/>
          </p:nvSpPr>
          <p:spPr>
            <a:xfrm>
              <a:off x="1441899" y="1824975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4341212-5F89-C442-8CE0-B38CBF19876B}"/>
                </a:ext>
              </a:extLst>
            </p:cNvPr>
            <p:cNvSpPr/>
            <p:nvPr/>
          </p:nvSpPr>
          <p:spPr>
            <a:xfrm>
              <a:off x="2060908" y="1824975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8E53C18-63E2-064B-8DD4-EE18441C188E}"/>
                </a:ext>
              </a:extLst>
            </p:cNvPr>
            <p:cNvSpPr/>
            <p:nvPr/>
          </p:nvSpPr>
          <p:spPr>
            <a:xfrm>
              <a:off x="2697983" y="1827485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7224665-424C-B44D-8BC1-824A97EE8D92}"/>
                </a:ext>
              </a:extLst>
            </p:cNvPr>
            <p:cNvSpPr/>
            <p:nvPr/>
          </p:nvSpPr>
          <p:spPr>
            <a:xfrm>
              <a:off x="830355" y="2257788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0AB07E6-7E8D-B74B-A269-8BCB9E1534D7}"/>
                </a:ext>
              </a:extLst>
            </p:cNvPr>
            <p:cNvSpPr/>
            <p:nvPr/>
          </p:nvSpPr>
          <p:spPr>
            <a:xfrm>
              <a:off x="1454681" y="2253008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BE24CFCB-4CE1-F74E-9CC3-145079055D81}"/>
                </a:ext>
              </a:extLst>
            </p:cNvPr>
            <p:cNvSpPr/>
            <p:nvPr/>
          </p:nvSpPr>
          <p:spPr>
            <a:xfrm>
              <a:off x="2063613" y="2246332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A22DF1-BDD8-D74F-806F-2794111AE435}"/>
                </a:ext>
              </a:extLst>
            </p:cNvPr>
            <p:cNvSpPr/>
            <p:nvPr/>
          </p:nvSpPr>
          <p:spPr>
            <a:xfrm>
              <a:off x="2697983" y="2253273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46E9DE9A-5F11-D647-8E33-5BC564EC06AB}"/>
                </a:ext>
              </a:extLst>
            </p:cNvPr>
            <p:cNvSpPr/>
            <p:nvPr/>
          </p:nvSpPr>
          <p:spPr>
            <a:xfrm>
              <a:off x="830355" y="2705459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610F77F-D8D9-C943-BF73-BFF5DB5875D9}"/>
                </a:ext>
              </a:extLst>
            </p:cNvPr>
            <p:cNvSpPr/>
            <p:nvPr/>
          </p:nvSpPr>
          <p:spPr>
            <a:xfrm>
              <a:off x="1458667" y="2711672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A088EF4-D7E8-DE45-B3A6-C3B75C973161}"/>
                </a:ext>
              </a:extLst>
            </p:cNvPr>
            <p:cNvSpPr/>
            <p:nvPr/>
          </p:nvSpPr>
          <p:spPr>
            <a:xfrm>
              <a:off x="2060908" y="2711672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F956927A-E87E-E74C-BE72-F654B2505136}"/>
                </a:ext>
              </a:extLst>
            </p:cNvPr>
            <p:cNvSpPr/>
            <p:nvPr/>
          </p:nvSpPr>
          <p:spPr>
            <a:xfrm>
              <a:off x="2697983" y="2711672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6827F9D2-1BC8-3344-866D-E016D8D74506}"/>
                </a:ext>
              </a:extLst>
            </p:cNvPr>
            <p:cNvSpPr/>
            <p:nvPr/>
          </p:nvSpPr>
          <p:spPr>
            <a:xfrm>
              <a:off x="830355" y="3160389"/>
              <a:ext cx="194725" cy="22072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1ED0EF21-537C-7E42-9499-459A0C633CE7}"/>
                </a:ext>
              </a:extLst>
            </p:cNvPr>
            <p:cNvSpPr/>
            <p:nvPr/>
          </p:nvSpPr>
          <p:spPr>
            <a:xfrm>
              <a:off x="1452068" y="3167647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4E87378-A2B9-3942-ACA5-D0F953BC2B35}"/>
                </a:ext>
              </a:extLst>
            </p:cNvPr>
            <p:cNvSpPr/>
            <p:nvPr/>
          </p:nvSpPr>
          <p:spPr>
            <a:xfrm>
              <a:off x="2063613" y="3167647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982D6FD-5769-E249-823A-181C55B4A89C}"/>
                </a:ext>
              </a:extLst>
            </p:cNvPr>
            <p:cNvSpPr/>
            <p:nvPr/>
          </p:nvSpPr>
          <p:spPr>
            <a:xfrm>
              <a:off x="2701769" y="3167647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9D749D0-4905-F543-B0C0-4EF379E7D607}"/>
                </a:ext>
              </a:extLst>
            </p:cNvPr>
            <p:cNvGrpSpPr/>
            <p:nvPr/>
          </p:nvGrpSpPr>
          <p:grpSpPr>
            <a:xfrm>
              <a:off x="487378" y="1276350"/>
              <a:ext cx="1261962" cy="1363583"/>
              <a:chOff x="5382207" y="909438"/>
              <a:chExt cx="1481498" cy="1511683"/>
            </a:xfrm>
          </p:grpSpPr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2D258F7D-3822-5441-A0F8-1AB7FC9218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51595" y="1355329"/>
                <a:ext cx="0" cy="865737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6838FDB5-59BB-6F48-96C3-B7FE464051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51595" y="1355329"/>
                <a:ext cx="1054005" cy="0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2EBA15F-68C1-E04E-8953-9056CA05A146}"/>
                  </a:ext>
                </a:extLst>
              </p:cNvPr>
              <p:cNvSpPr txBox="1"/>
              <p:nvPr/>
            </p:nvSpPr>
            <p:spPr>
              <a:xfrm>
                <a:off x="6622933" y="909438"/>
                <a:ext cx="24077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2"/>
                    </a:solidFill>
                  </a:rPr>
                  <a:t>j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38427181-1161-554F-BB68-CE3FC5DA40CC}"/>
                  </a:ext>
                </a:extLst>
              </p:cNvPr>
              <p:cNvSpPr txBox="1"/>
              <p:nvPr/>
            </p:nvSpPr>
            <p:spPr>
              <a:xfrm>
                <a:off x="5382207" y="2021011"/>
                <a:ext cx="24878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2"/>
                    </a:solidFill>
                    <a:latin typeface="Chalkboard" panose="03050602040202020205" pitchFamily="66" charset="77"/>
                    <a:cs typeface="Calibri" panose="020F0502020204030204" pitchFamily="34" charset="0"/>
                  </a:rPr>
                  <a:t>i</a:t>
                </a:r>
              </a:p>
            </p:txBody>
          </p:sp>
        </p:grp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14475288-1BB5-EE46-B217-FBCB43A2D934}"/>
              </a:ext>
            </a:extLst>
          </p:cNvPr>
          <p:cNvGrpSpPr/>
          <p:nvPr/>
        </p:nvGrpSpPr>
        <p:grpSpPr>
          <a:xfrm>
            <a:off x="6096611" y="795158"/>
            <a:ext cx="2409116" cy="2104760"/>
            <a:chOff x="5486400" y="1193952"/>
            <a:chExt cx="2409116" cy="2104760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177090FE-E741-4A45-ABC4-FEF7DB3410AD}"/>
                </a:ext>
              </a:extLst>
            </p:cNvPr>
            <p:cNvGrpSpPr/>
            <p:nvPr/>
          </p:nvGrpSpPr>
          <p:grpSpPr>
            <a:xfrm>
              <a:off x="5486400" y="1193952"/>
              <a:ext cx="2409116" cy="2104760"/>
              <a:chOff x="5382207" y="909438"/>
              <a:chExt cx="2828216" cy="2333360"/>
            </a:xfrm>
          </p:grpSpPr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492E8959-5575-A649-8C62-3487A386D395}"/>
                  </a:ext>
                </a:extLst>
              </p:cNvPr>
              <p:cNvSpPr/>
              <p:nvPr/>
            </p:nvSpPr>
            <p:spPr>
              <a:xfrm>
                <a:off x="5785295" y="1523784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83576912-03AC-9B42-8346-F75FB9246151}"/>
                  </a:ext>
                </a:extLst>
              </p:cNvPr>
              <p:cNvSpPr/>
              <p:nvPr/>
            </p:nvSpPr>
            <p:spPr>
              <a:xfrm>
                <a:off x="6522466" y="1530088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D20C8EA1-ED2E-134D-9EDB-B20AB527A0DF}"/>
                  </a:ext>
                </a:extLst>
              </p:cNvPr>
              <p:cNvSpPr/>
              <p:nvPr/>
            </p:nvSpPr>
            <p:spPr>
              <a:xfrm>
                <a:off x="7240207" y="1528480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3E3A9AE1-F0A8-0C43-A4E3-E1625ADF0EA5}"/>
                  </a:ext>
                </a:extLst>
              </p:cNvPr>
              <p:cNvSpPr/>
              <p:nvPr/>
            </p:nvSpPr>
            <p:spPr>
              <a:xfrm>
                <a:off x="7977377" y="1531831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7C522419-62FD-E543-976F-C82CE2485992}"/>
                  </a:ext>
                </a:extLst>
              </p:cNvPr>
              <p:cNvSpPr/>
              <p:nvPr/>
            </p:nvSpPr>
            <p:spPr>
              <a:xfrm>
                <a:off x="5784850" y="1997471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DA1F45ED-8D31-E247-9C23-469FB8DE70A8}"/>
                  </a:ext>
                </a:extLst>
              </p:cNvPr>
              <p:cNvSpPr/>
              <p:nvPr/>
            </p:nvSpPr>
            <p:spPr>
              <a:xfrm>
                <a:off x="6517786" y="1992172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60972646-D76C-2048-AA5E-9E856DF19C77}"/>
                  </a:ext>
                </a:extLst>
              </p:cNvPr>
              <p:cNvSpPr/>
              <p:nvPr/>
            </p:nvSpPr>
            <p:spPr>
              <a:xfrm>
                <a:off x="7232650" y="1984771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71C9774D-F48B-EC43-B810-8BB4C332DABD}"/>
                  </a:ext>
                </a:extLst>
              </p:cNvPr>
              <p:cNvSpPr/>
              <p:nvPr/>
            </p:nvSpPr>
            <p:spPr>
              <a:xfrm>
                <a:off x="7977378" y="1992466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6BAD06B5-A10B-4F48-BB3E-D056FF150074}"/>
                  </a:ext>
                </a:extLst>
              </p:cNvPr>
              <p:cNvSpPr/>
              <p:nvPr/>
            </p:nvSpPr>
            <p:spPr>
              <a:xfrm>
                <a:off x="5784850" y="2493764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895EA622-41FB-6F46-8A3D-7FA31DACB437}"/>
                  </a:ext>
                </a:extLst>
              </p:cNvPr>
              <p:cNvSpPr/>
              <p:nvPr/>
            </p:nvSpPr>
            <p:spPr>
              <a:xfrm>
                <a:off x="6522466" y="2500652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421544EF-8D1A-9640-BFCF-E7E6715B2300}"/>
                  </a:ext>
                </a:extLst>
              </p:cNvPr>
              <p:cNvSpPr/>
              <p:nvPr/>
            </p:nvSpPr>
            <p:spPr>
              <a:xfrm>
                <a:off x="7229475" y="2500652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8A6CA809-8378-C842-93ED-23BDF0238CC9}"/>
                  </a:ext>
                </a:extLst>
              </p:cNvPr>
              <p:cNvSpPr/>
              <p:nvPr/>
            </p:nvSpPr>
            <p:spPr>
              <a:xfrm>
                <a:off x="7977378" y="2500652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F38A4FA9-6C67-664B-8CA7-813B51B66331}"/>
                  </a:ext>
                </a:extLst>
              </p:cNvPr>
              <p:cNvSpPr/>
              <p:nvPr/>
            </p:nvSpPr>
            <p:spPr>
              <a:xfrm>
                <a:off x="5784850" y="2998104"/>
                <a:ext cx="228600" cy="24469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2AAB599A-E126-2649-9469-25FA09574D11}"/>
                  </a:ext>
                </a:extLst>
              </p:cNvPr>
              <p:cNvSpPr/>
              <p:nvPr/>
            </p:nvSpPr>
            <p:spPr>
              <a:xfrm>
                <a:off x="6514719" y="3006151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2BF92B3E-F4F4-2D4B-AE6E-F13EF729C0C0}"/>
                  </a:ext>
                </a:extLst>
              </p:cNvPr>
              <p:cNvSpPr/>
              <p:nvPr/>
            </p:nvSpPr>
            <p:spPr>
              <a:xfrm>
                <a:off x="7232650" y="3006151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82C5C732-D780-4446-BC2C-D6A5D59D0E29}"/>
                  </a:ext>
                </a:extLst>
              </p:cNvPr>
              <p:cNvSpPr/>
              <p:nvPr/>
            </p:nvSpPr>
            <p:spPr>
              <a:xfrm>
                <a:off x="7981823" y="3006151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24DB31DF-1374-DB46-8B55-9FEDC8512781}"/>
                  </a:ext>
                </a:extLst>
              </p:cNvPr>
              <p:cNvGrpSpPr/>
              <p:nvPr/>
            </p:nvGrpSpPr>
            <p:grpSpPr>
              <a:xfrm>
                <a:off x="5382207" y="909438"/>
                <a:ext cx="1481498" cy="1511683"/>
                <a:chOff x="5382207" y="909438"/>
                <a:chExt cx="1481498" cy="1511683"/>
              </a:xfrm>
            </p:grpSpPr>
            <p:cxnSp>
              <p:nvCxnSpPr>
                <p:cNvPr id="75" name="Straight Arrow Connector 74">
                  <a:extLst>
                    <a:ext uri="{FF2B5EF4-FFF2-40B4-BE49-F238E27FC236}">
                      <a16:creationId xmlns:a16="http://schemas.microsoft.com/office/drawing/2014/main" id="{9F6E31C9-0981-DC4C-A4D4-550B2DEC2F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0" cy="865737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>
                  <a:extLst>
                    <a:ext uri="{FF2B5EF4-FFF2-40B4-BE49-F238E27FC236}">
                      <a16:creationId xmlns:a16="http://schemas.microsoft.com/office/drawing/2014/main" id="{BDC3C99C-FEFB-B642-9435-3E806D5DBE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1054005" cy="0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52D637D3-2BDA-844C-940F-98A723A24450}"/>
                    </a:ext>
                  </a:extLst>
                </p:cNvPr>
                <p:cNvSpPr txBox="1"/>
                <p:nvPr/>
              </p:nvSpPr>
              <p:spPr>
                <a:xfrm>
                  <a:off x="6622933" y="909438"/>
                  <a:ext cx="24077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</a:rPr>
                    <a:t>j</a:t>
                  </a:r>
                </a:p>
              </p:txBody>
            </p:sp>
            <p:sp>
              <p:nvSpPr>
                <p:cNvPr id="78" name="TextBox 77">
                  <a:extLst>
                    <a:ext uri="{FF2B5EF4-FFF2-40B4-BE49-F238E27FC236}">
                      <a16:creationId xmlns:a16="http://schemas.microsoft.com/office/drawing/2014/main" id="{B4AEA756-8397-9141-A040-6083FE5E6B7E}"/>
                    </a:ext>
                  </a:extLst>
                </p:cNvPr>
                <p:cNvSpPr txBox="1"/>
                <p:nvPr/>
              </p:nvSpPr>
              <p:spPr>
                <a:xfrm>
                  <a:off x="5382207" y="2021011"/>
                  <a:ext cx="24878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  <a:latin typeface="Chalkboard" panose="03050602040202020205" pitchFamily="66" charset="77"/>
                      <a:cs typeface="Calibri" panose="020F0502020204030204" pitchFamily="34" charset="0"/>
                    </a:rPr>
                    <a:t>i</a:t>
                  </a:r>
                </a:p>
              </p:txBody>
            </p:sp>
          </p:grp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CDE713FE-1077-5B43-A2DB-3579849ADADA}"/>
                </a:ext>
              </a:extLst>
            </p:cNvPr>
            <p:cNvGrpSpPr/>
            <p:nvPr/>
          </p:nvGrpSpPr>
          <p:grpSpPr>
            <a:xfrm>
              <a:off x="5909802" y="1942328"/>
              <a:ext cx="1884566" cy="1246024"/>
              <a:chOff x="6265500" y="1966301"/>
              <a:chExt cx="1884566" cy="1246025"/>
            </a:xfrm>
          </p:grpSpPr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B49A80CB-B1D2-5E47-AD7A-2CD00D0D1F1C}"/>
                  </a:ext>
                </a:extLst>
              </p:cNvPr>
              <p:cNvCxnSpPr>
                <a:cxnSpLocks/>
                <a:stCxn id="58" idx="4"/>
                <a:endCxn id="62" idx="0"/>
              </p:cNvCxnSpPr>
              <p:nvPr/>
            </p:nvCxnSpPr>
            <p:spPr>
              <a:xfrm flipH="1">
                <a:off x="6265500" y="1966301"/>
                <a:ext cx="379" cy="22107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8F32EF5E-75CB-A246-9604-B5DC7EEB0924}"/>
                  </a:ext>
                </a:extLst>
              </p:cNvPr>
              <p:cNvCxnSpPr>
                <a:cxnSpLocks/>
                <a:stCxn id="62" idx="4"/>
                <a:endCxn id="66" idx="0"/>
              </p:cNvCxnSpPr>
              <p:nvPr/>
            </p:nvCxnSpPr>
            <p:spPr>
              <a:xfrm>
                <a:off x="6265500" y="2393581"/>
                <a:ext cx="0" cy="24146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Arrow Connector 81">
                <a:extLst>
                  <a:ext uri="{FF2B5EF4-FFF2-40B4-BE49-F238E27FC236}">
                    <a16:creationId xmlns:a16="http://schemas.microsoft.com/office/drawing/2014/main" id="{865E168A-3BD8-C642-A7AA-BB36FC0CACA2}"/>
                  </a:ext>
                </a:extLst>
              </p:cNvPr>
              <p:cNvCxnSpPr>
                <a:cxnSpLocks/>
                <a:stCxn id="66" idx="4"/>
                <a:endCxn id="70" idx="0"/>
              </p:cNvCxnSpPr>
              <p:nvPr/>
            </p:nvCxnSpPr>
            <p:spPr>
              <a:xfrm>
                <a:off x="6265500" y="2841253"/>
                <a:ext cx="0" cy="24872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3C73668B-8620-9F44-87B1-F22EF8089ED7}"/>
                  </a:ext>
                </a:extLst>
              </p:cNvPr>
              <p:cNvCxnSpPr>
                <a:cxnSpLocks/>
                <a:stCxn id="70" idx="6"/>
                <a:endCxn id="59" idx="4"/>
              </p:cNvCxnSpPr>
              <p:nvPr/>
            </p:nvCxnSpPr>
            <p:spPr>
              <a:xfrm flipV="1">
                <a:off x="6379800" y="1983974"/>
                <a:ext cx="530950" cy="122835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4BF1EF59-53FB-4B4A-BAAF-170EBC67ED65}"/>
                  </a:ext>
                </a:extLst>
              </p:cNvPr>
              <p:cNvCxnSpPr>
                <a:cxnSpLocks/>
                <a:stCxn id="59" idx="4"/>
                <a:endCxn id="63" idx="0"/>
              </p:cNvCxnSpPr>
              <p:nvPr/>
            </p:nvCxnSpPr>
            <p:spPr>
              <a:xfrm flipH="1">
                <a:off x="6906764" y="1983974"/>
                <a:ext cx="3986" cy="210609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543A0444-6798-D840-9D6B-AFF989AFB85D}"/>
                  </a:ext>
                </a:extLst>
              </p:cNvPr>
              <p:cNvCxnSpPr>
                <a:cxnSpLocks/>
                <a:stCxn id="63" idx="4"/>
                <a:endCxn id="67" idx="0"/>
              </p:cNvCxnSpPr>
              <p:nvPr/>
            </p:nvCxnSpPr>
            <p:spPr>
              <a:xfrm>
                <a:off x="6889826" y="2388801"/>
                <a:ext cx="3986" cy="25246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D46227AB-80E0-2E4D-A81B-6C0B592C9238}"/>
                  </a:ext>
                </a:extLst>
              </p:cNvPr>
              <p:cNvCxnSpPr>
                <a:cxnSpLocks/>
                <a:stCxn id="67" idx="4"/>
                <a:endCxn id="71" idx="0"/>
              </p:cNvCxnSpPr>
              <p:nvPr/>
            </p:nvCxnSpPr>
            <p:spPr>
              <a:xfrm flipH="1">
                <a:off x="6887213" y="2847466"/>
                <a:ext cx="6599" cy="249771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1364A1C8-2526-3349-B23C-5D29FDDC927A}"/>
                  </a:ext>
                </a:extLst>
              </p:cNvPr>
              <p:cNvCxnSpPr>
                <a:cxnSpLocks/>
                <a:stCxn id="60" idx="4"/>
                <a:endCxn id="64" idx="0"/>
              </p:cNvCxnSpPr>
              <p:nvPr/>
            </p:nvCxnSpPr>
            <p:spPr>
              <a:xfrm flipH="1">
                <a:off x="7515696" y="1982523"/>
                <a:ext cx="6437" cy="20538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0D1C30A4-0572-3142-8D42-BFC5FD7ACF2C}"/>
                  </a:ext>
                </a:extLst>
              </p:cNvPr>
              <p:cNvCxnSpPr>
                <a:cxnSpLocks/>
                <a:stCxn id="64" idx="4"/>
                <a:endCxn id="68" idx="0"/>
              </p:cNvCxnSpPr>
              <p:nvPr/>
            </p:nvCxnSpPr>
            <p:spPr>
              <a:xfrm flipH="1">
                <a:off x="7496053" y="2382125"/>
                <a:ext cx="2705" cy="25913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99B623FA-69DA-D647-BF3F-AD9961BFBB2E}"/>
                  </a:ext>
                </a:extLst>
              </p:cNvPr>
              <p:cNvCxnSpPr>
                <a:cxnSpLocks/>
                <a:stCxn id="68" idx="4"/>
                <a:endCxn id="72" idx="0"/>
              </p:cNvCxnSpPr>
              <p:nvPr/>
            </p:nvCxnSpPr>
            <p:spPr>
              <a:xfrm>
                <a:off x="7496053" y="2847466"/>
                <a:ext cx="2705" cy="249771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F6697F99-4295-E34D-9595-0D4E4F4F5B6B}"/>
                  </a:ext>
                </a:extLst>
              </p:cNvPr>
              <p:cNvCxnSpPr>
                <a:cxnSpLocks/>
                <a:stCxn id="61" idx="4"/>
                <a:endCxn id="65" idx="0"/>
              </p:cNvCxnSpPr>
              <p:nvPr/>
            </p:nvCxnSpPr>
            <p:spPr>
              <a:xfrm>
                <a:off x="8150065" y="1985546"/>
                <a:ext cx="1" cy="20930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id="{84C52437-1CA6-4A47-B21D-3B448756B6BE}"/>
                  </a:ext>
                </a:extLst>
              </p:cNvPr>
              <p:cNvCxnSpPr>
                <a:cxnSpLocks/>
                <a:stCxn id="65" idx="4"/>
                <a:endCxn id="69" idx="0"/>
              </p:cNvCxnSpPr>
              <p:nvPr/>
            </p:nvCxnSpPr>
            <p:spPr>
              <a:xfrm>
                <a:off x="8133128" y="2389066"/>
                <a:ext cx="0" cy="252195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BBB1AE5F-4296-3941-A28E-5314E5973C1C}"/>
                  </a:ext>
                </a:extLst>
              </p:cNvPr>
              <p:cNvCxnSpPr>
                <a:cxnSpLocks/>
                <a:stCxn id="69" idx="4"/>
                <a:endCxn id="73" idx="0"/>
              </p:cNvCxnSpPr>
              <p:nvPr/>
            </p:nvCxnSpPr>
            <p:spPr>
              <a:xfrm>
                <a:off x="8133128" y="2847466"/>
                <a:ext cx="3786" cy="249771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>
                <a:extLst>
                  <a:ext uri="{FF2B5EF4-FFF2-40B4-BE49-F238E27FC236}">
                    <a16:creationId xmlns:a16="http://schemas.microsoft.com/office/drawing/2014/main" id="{9B2D605B-3913-E944-84BC-F51A573EC184}"/>
                  </a:ext>
                </a:extLst>
              </p:cNvPr>
              <p:cNvCxnSpPr>
                <a:cxnSpLocks/>
                <a:stCxn id="71" idx="6"/>
                <a:endCxn id="60" idx="4"/>
              </p:cNvCxnSpPr>
              <p:nvPr/>
            </p:nvCxnSpPr>
            <p:spPr>
              <a:xfrm flipV="1">
                <a:off x="7001513" y="1982523"/>
                <a:ext cx="520620" cy="122980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BF7596FC-A896-134F-802B-BC8B8A97DA56}"/>
                  </a:ext>
                </a:extLst>
              </p:cNvPr>
              <p:cNvCxnSpPr>
                <a:cxnSpLocks/>
                <a:stCxn id="72" idx="6"/>
                <a:endCxn id="61" idx="4"/>
              </p:cNvCxnSpPr>
              <p:nvPr/>
            </p:nvCxnSpPr>
            <p:spPr>
              <a:xfrm flipV="1">
                <a:off x="7613058" y="1985546"/>
                <a:ext cx="537007" cy="1226779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2A7DFEDD-2EEE-A548-B129-05F99C7A6B42}"/>
              </a:ext>
            </a:extLst>
          </p:cNvPr>
          <p:cNvSpPr txBox="1"/>
          <p:nvPr/>
        </p:nvSpPr>
        <p:spPr>
          <a:xfrm>
            <a:off x="212697" y="3219670"/>
            <a:ext cx="3674185" cy="1477328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for(i=0; i&lt;N; i++){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 for(j=0; j&lt;M; j++){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   a[i][j]+=2*a[i+1][j];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  }</a:t>
            </a:r>
          </a:p>
          <a:p>
            <a:r>
              <a:rPr lang="en-US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6C86FDD-D532-9449-A953-CF8F43609E2C}"/>
              </a:ext>
            </a:extLst>
          </p:cNvPr>
          <p:cNvSpPr txBox="1"/>
          <p:nvPr/>
        </p:nvSpPr>
        <p:spPr>
          <a:xfrm>
            <a:off x="5324183" y="3219670"/>
            <a:ext cx="3674185" cy="1477328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Monaco" pitchFamily="2" charset="77"/>
              </a:rPr>
              <a:t>for(j=0; j&lt;M; j++){</a:t>
            </a:r>
          </a:p>
          <a:p>
            <a:r>
              <a:rPr lang="en-US" dirty="0">
                <a:latin typeface="Monaco" pitchFamily="2" charset="77"/>
              </a:rPr>
              <a:t>  for(i=0; i&lt;N; i++){</a:t>
            </a:r>
          </a:p>
          <a:p>
            <a:r>
              <a:rPr lang="en-US" dirty="0">
                <a:latin typeface="Monaco" pitchFamily="2" charset="77"/>
              </a:rPr>
              <a:t>    a[i][j]+=2*a[i+1][j];</a:t>
            </a:r>
          </a:p>
          <a:p>
            <a:r>
              <a:rPr lang="en-US" dirty="0">
                <a:latin typeface="Monaco" pitchFamily="2" charset="77"/>
              </a:rPr>
              <a:t>  }</a:t>
            </a:r>
          </a:p>
          <a:p>
            <a:r>
              <a:rPr lang="en-US" dirty="0">
                <a:latin typeface="Monaco" pitchFamily="2" charset="77"/>
              </a:rPr>
              <a:t>}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12172EC6-7603-2E47-8DF4-1B7A72682374}"/>
              </a:ext>
            </a:extLst>
          </p:cNvPr>
          <p:cNvCxnSpPr>
            <a:stCxn id="96" idx="3"/>
            <a:endCxn id="98" idx="1"/>
          </p:cNvCxnSpPr>
          <p:nvPr/>
        </p:nvCxnSpPr>
        <p:spPr>
          <a:xfrm>
            <a:off x="3886882" y="3958334"/>
            <a:ext cx="1437301" cy="0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417E529B-D565-CA4E-BD5E-46116A13D7D7}"/>
              </a:ext>
            </a:extLst>
          </p:cNvPr>
          <p:cNvSpPr txBox="1"/>
          <p:nvPr/>
        </p:nvSpPr>
        <p:spPr>
          <a:xfrm>
            <a:off x="3844269" y="3219670"/>
            <a:ext cx="14554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Code </a:t>
            </a:r>
          </a:p>
          <a:p>
            <a:pPr algn="ctr"/>
            <a:r>
              <a:rPr lang="en-US" sz="1600" dirty="0"/>
              <a:t>Transformation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7001BAA-EF33-4542-9C7A-796C757AF1FF}"/>
              </a:ext>
            </a:extLst>
          </p:cNvPr>
          <p:cNvSpPr txBox="1"/>
          <p:nvPr/>
        </p:nvSpPr>
        <p:spPr>
          <a:xfrm>
            <a:off x="3590457" y="1705565"/>
            <a:ext cx="1918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Map Iteration Spaces</a:t>
            </a:r>
          </a:p>
        </p:txBody>
      </p: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18674F70-EE15-8844-BD63-0F3000F0FEA1}"/>
              </a:ext>
            </a:extLst>
          </p:cNvPr>
          <p:cNvCxnSpPr/>
          <p:nvPr/>
        </p:nvCxnSpPr>
        <p:spPr>
          <a:xfrm flipV="1">
            <a:off x="3030657" y="2158741"/>
            <a:ext cx="3038332" cy="7259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E63FC98F-C62B-FA4E-8C09-5B6969C9CEBB}"/>
              </a:ext>
            </a:extLst>
          </p:cNvPr>
          <p:cNvSpPr txBox="1"/>
          <p:nvPr/>
        </p:nvSpPr>
        <p:spPr>
          <a:xfrm>
            <a:off x="3687180" y="2244549"/>
            <a:ext cx="17252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Change the Order</a:t>
            </a:r>
          </a:p>
        </p:txBody>
      </p:sp>
    </p:spTree>
    <p:extLst>
      <p:ext uri="{BB962C8B-B14F-4D97-AF65-F5344CB8AC3E}">
        <p14:creationId xmlns:p14="http://schemas.microsoft.com/office/powerpoint/2010/main" val="330735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8" grpId="0" animBg="1"/>
      <p:bldP spid="111" grpId="0"/>
      <p:bldP spid="112" grpId="0"/>
      <p:bldP spid="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Box 123">
            <a:extLst>
              <a:ext uri="{FF2B5EF4-FFF2-40B4-BE49-F238E27FC236}">
                <a16:creationId xmlns:a16="http://schemas.microsoft.com/office/drawing/2014/main" id="{4D6C2D8F-B77E-3843-87E9-03CF603A6ECC}"/>
              </a:ext>
            </a:extLst>
          </p:cNvPr>
          <p:cNvSpPr txBox="1"/>
          <p:nvPr/>
        </p:nvSpPr>
        <p:spPr>
          <a:xfrm>
            <a:off x="3611045" y="3659917"/>
            <a:ext cx="1378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Loop </a:t>
            </a:r>
          </a:p>
          <a:p>
            <a:pPr algn="ctr"/>
            <a:r>
              <a:rPr lang="en-US" dirty="0"/>
              <a:t>Reversal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94E9008-A3C4-CE47-B099-0863722EA8A1}"/>
              </a:ext>
            </a:extLst>
          </p:cNvPr>
          <p:cNvSpPr txBox="1"/>
          <p:nvPr/>
        </p:nvSpPr>
        <p:spPr>
          <a:xfrm>
            <a:off x="3525780" y="1389649"/>
            <a:ext cx="1378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Loop </a:t>
            </a:r>
          </a:p>
          <a:p>
            <a:pPr algn="ctr"/>
            <a:r>
              <a:rPr lang="en-US" dirty="0"/>
              <a:t>Reversal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2C5A0-86F8-094A-987C-5AE5CE22F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Composability of Transformations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137BEF-2872-A54A-BBE4-5D21C94D4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85AA341-3F8A-A647-98E1-C6614FD907EF}"/>
              </a:ext>
            </a:extLst>
          </p:cNvPr>
          <p:cNvGrpSpPr/>
          <p:nvPr/>
        </p:nvGrpSpPr>
        <p:grpSpPr>
          <a:xfrm>
            <a:off x="1612394" y="856348"/>
            <a:ext cx="1261962" cy="1363583"/>
            <a:chOff x="761195" y="877615"/>
            <a:chExt cx="1261962" cy="136358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834D63F-6E9A-C343-93E2-245DF6EACD31}"/>
                </a:ext>
              </a:extLst>
            </p:cNvPr>
            <p:cNvCxnSpPr>
              <a:stCxn id="20" idx="6"/>
              <a:endCxn id="21" idx="2"/>
            </p:cNvCxnSpPr>
            <p:nvPr/>
          </p:nvCxnSpPr>
          <p:spPr>
            <a:xfrm flipV="1">
              <a:off x="1299276" y="1529343"/>
              <a:ext cx="416440" cy="553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58944A8-D9A6-0840-B99B-6E7D9556D96C}"/>
                </a:ext>
              </a:extLst>
            </p:cNvPr>
            <p:cNvCxnSpPr>
              <a:cxnSpLocks/>
              <a:stCxn id="21" idx="4"/>
              <a:endCxn id="24" idx="0"/>
            </p:cNvCxnSpPr>
            <p:nvPr/>
          </p:nvCxnSpPr>
          <p:spPr>
            <a:xfrm flipH="1">
              <a:off x="1201535" y="1632444"/>
              <a:ext cx="611544" cy="226609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BD262AFC-289F-2C44-839A-F7EDDB2987DF}"/>
                </a:ext>
              </a:extLst>
            </p:cNvPr>
            <p:cNvCxnSpPr>
              <a:stCxn id="24" idx="6"/>
              <a:endCxn id="25" idx="2"/>
            </p:cNvCxnSpPr>
            <p:nvPr/>
          </p:nvCxnSpPr>
          <p:spPr>
            <a:xfrm flipV="1">
              <a:off x="1298897" y="1957376"/>
              <a:ext cx="412051" cy="4779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FF589DB-C119-8349-B72B-E016DD0D4C96}"/>
                </a:ext>
              </a:extLst>
            </p:cNvPr>
            <p:cNvSpPr/>
            <p:nvPr/>
          </p:nvSpPr>
          <p:spPr>
            <a:xfrm>
              <a:off x="1104551" y="1431773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00122E7A-1E02-7C48-ACAA-F19E3EB8F23B}"/>
                </a:ext>
              </a:extLst>
            </p:cNvPr>
            <p:cNvSpPr/>
            <p:nvPr/>
          </p:nvSpPr>
          <p:spPr>
            <a:xfrm>
              <a:off x="1715716" y="1426240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284D59B-69F3-3C4E-A987-C0D240007758}"/>
                </a:ext>
              </a:extLst>
            </p:cNvPr>
            <p:cNvSpPr/>
            <p:nvPr/>
          </p:nvSpPr>
          <p:spPr>
            <a:xfrm>
              <a:off x="1104172" y="1859053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EB6CCF4F-F102-2C46-9A4A-E398CD7FC87F}"/>
                </a:ext>
              </a:extLst>
            </p:cNvPr>
            <p:cNvSpPr/>
            <p:nvPr/>
          </p:nvSpPr>
          <p:spPr>
            <a:xfrm>
              <a:off x="1710948" y="1854274"/>
              <a:ext cx="194725" cy="2062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B1322327-C97E-5C4C-8243-0A6C843DF5F1}"/>
                </a:ext>
              </a:extLst>
            </p:cNvPr>
            <p:cNvGrpSpPr/>
            <p:nvPr/>
          </p:nvGrpSpPr>
          <p:grpSpPr>
            <a:xfrm>
              <a:off x="761195" y="877615"/>
              <a:ext cx="1261962" cy="1363583"/>
              <a:chOff x="5382207" y="909438"/>
              <a:chExt cx="1481498" cy="1511683"/>
            </a:xfrm>
          </p:grpSpPr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B14D848C-5A45-DA49-A3A3-AA2918B7F9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51595" y="1355329"/>
                <a:ext cx="0" cy="865737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C56905B0-D1F1-D64A-8BEB-04FDB2F0DD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51595" y="1355329"/>
                <a:ext cx="1054005" cy="0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151CAB5-54F2-804E-ACBC-08338CC7711F}"/>
                  </a:ext>
                </a:extLst>
              </p:cNvPr>
              <p:cNvSpPr txBox="1"/>
              <p:nvPr/>
            </p:nvSpPr>
            <p:spPr>
              <a:xfrm>
                <a:off x="6622933" y="909438"/>
                <a:ext cx="24077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2"/>
                    </a:solidFill>
                  </a:rPr>
                  <a:t>j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28A12905-F846-E348-B605-E9E427A35688}"/>
                  </a:ext>
                </a:extLst>
              </p:cNvPr>
              <p:cNvSpPr txBox="1"/>
              <p:nvPr/>
            </p:nvSpPr>
            <p:spPr>
              <a:xfrm>
                <a:off x="5382207" y="2021011"/>
                <a:ext cx="24878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2"/>
                    </a:solidFill>
                    <a:latin typeface="Chalkboard" panose="03050602040202020205" pitchFamily="66" charset="77"/>
                    <a:cs typeface="Calibri" panose="020F0502020204030204" pitchFamily="34" charset="0"/>
                  </a:rPr>
                  <a:t>i</a:t>
                </a:r>
              </a:p>
            </p:txBody>
          </p:sp>
        </p:grp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CAED0276-9215-4948-861B-4D2E6983CF7B}"/>
              </a:ext>
            </a:extLst>
          </p:cNvPr>
          <p:cNvGrpSpPr/>
          <p:nvPr/>
        </p:nvGrpSpPr>
        <p:grpSpPr>
          <a:xfrm>
            <a:off x="5715000" y="869871"/>
            <a:ext cx="1261962" cy="1363583"/>
            <a:chOff x="4764084" y="969297"/>
            <a:chExt cx="1261962" cy="1363583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83AD4173-9DE0-9147-96AC-6761B8941459}"/>
                </a:ext>
              </a:extLst>
            </p:cNvPr>
            <p:cNvGrpSpPr/>
            <p:nvPr/>
          </p:nvGrpSpPr>
          <p:grpSpPr>
            <a:xfrm>
              <a:off x="4764084" y="969297"/>
              <a:ext cx="1261962" cy="1363583"/>
              <a:chOff x="761195" y="877615"/>
              <a:chExt cx="1261962" cy="1363583"/>
            </a:xfrm>
          </p:grpSpPr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B90C68F8-FA0E-6646-AC02-0E7E5E4424C6}"/>
                  </a:ext>
                </a:extLst>
              </p:cNvPr>
              <p:cNvSpPr/>
              <p:nvPr/>
            </p:nvSpPr>
            <p:spPr>
              <a:xfrm>
                <a:off x="1104551" y="1431773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19C2D864-469D-9A4D-A976-2E15D982CCA9}"/>
                  </a:ext>
                </a:extLst>
              </p:cNvPr>
              <p:cNvSpPr/>
              <p:nvPr/>
            </p:nvSpPr>
            <p:spPr>
              <a:xfrm>
                <a:off x="1715716" y="1426240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9FD59A48-6651-8545-A2B6-9EF66437A5EB}"/>
                  </a:ext>
                </a:extLst>
              </p:cNvPr>
              <p:cNvSpPr/>
              <p:nvPr/>
            </p:nvSpPr>
            <p:spPr>
              <a:xfrm>
                <a:off x="1104172" y="1859053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0576947B-FBC9-9547-BE22-F74D623F47F9}"/>
                  </a:ext>
                </a:extLst>
              </p:cNvPr>
              <p:cNvSpPr/>
              <p:nvPr/>
            </p:nvSpPr>
            <p:spPr>
              <a:xfrm>
                <a:off x="1715715" y="1854538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5A185C1E-71FC-B04C-BB56-ABF7BF074EBA}"/>
                  </a:ext>
                </a:extLst>
              </p:cNvPr>
              <p:cNvGrpSpPr/>
              <p:nvPr/>
            </p:nvGrpSpPr>
            <p:grpSpPr>
              <a:xfrm>
                <a:off x="761195" y="877615"/>
                <a:ext cx="1261962" cy="1363583"/>
                <a:chOff x="5382207" y="909438"/>
                <a:chExt cx="1481498" cy="1511683"/>
              </a:xfrm>
            </p:grpSpPr>
            <p:cxnSp>
              <p:nvCxnSpPr>
                <p:cNvPr id="54" name="Straight Arrow Connector 53">
                  <a:extLst>
                    <a:ext uri="{FF2B5EF4-FFF2-40B4-BE49-F238E27FC236}">
                      <a16:creationId xmlns:a16="http://schemas.microsoft.com/office/drawing/2014/main" id="{093D4239-9E0E-F34F-AF40-0947F925B9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0" cy="865737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Arrow Connector 54">
                  <a:extLst>
                    <a:ext uri="{FF2B5EF4-FFF2-40B4-BE49-F238E27FC236}">
                      <a16:creationId xmlns:a16="http://schemas.microsoft.com/office/drawing/2014/main" id="{32C36AA8-4F15-594F-9D57-9AAD590428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1054005" cy="0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FAC8720B-4FBA-1341-B2BE-A98DFDC64ADE}"/>
                    </a:ext>
                  </a:extLst>
                </p:cNvPr>
                <p:cNvSpPr txBox="1"/>
                <p:nvPr/>
              </p:nvSpPr>
              <p:spPr>
                <a:xfrm>
                  <a:off x="6622933" y="909438"/>
                  <a:ext cx="24077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</a:rPr>
                    <a:t>j</a:t>
                  </a:r>
                </a:p>
              </p:txBody>
            </p: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2A0151C5-D035-7B4F-8DEB-C3E4E7E5CD21}"/>
                    </a:ext>
                  </a:extLst>
                </p:cNvPr>
                <p:cNvSpPr txBox="1"/>
                <p:nvPr/>
              </p:nvSpPr>
              <p:spPr>
                <a:xfrm>
                  <a:off x="5382207" y="2021011"/>
                  <a:ext cx="24878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  <a:latin typeface="Chalkboard" panose="03050602040202020205" pitchFamily="66" charset="77"/>
                      <a:cs typeface="Calibri" panose="020F0502020204030204" pitchFamily="34" charset="0"/>
                    </a:rPr>
                    <a:t>i</a:t>
                  </a:r>
                </a:p>
              </p:txBody>
            </p:sp>
          </p:grpSp>
        </p:grp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41B1C9AE-B4C7-5D4B-927C-1148D9CE9D09}"/>
                </a:ext>
              </a:extLst>
            </p:cNvPr>
            <p:cNvCxnSpPr>
              <a:stCxn id="50" idx="2"/>
              <a:endCxn id="49" idx="6"/>
            </p:cNvCxnSpPr>
            <p:nvPr/>
          </p:nvCxnSpPr>
          <p:spPr>
            <a:xfrm flipH="1">
              <a:off x="5302165" y="1621024"/>
              <a:ext cx="416440" cy="553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A772EDD1-24A5-9C43-BE9A-25C70570FE75}"/>
                </a:ext>
              </a:extLst>
            </p:cNvPr>
            <p:cNvCxnSpPr>
              <a:stCxn id="49" idx="4"/>
              <a:endCxn id="52" idx="1"/>
            </p:cNvCxnSpPr>
            <p:nvPr/>
          </p:nvCxnSpPr>
          <p:spPr>
            <a:xfrm>
              <a:off x="5204803" y="1729659"/>
              <a:ext cx="542318" cy="24675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8916382-00CB-9C45-988C-6F485BBD609F}"/>
                </a:ext>
              </a:extLst>
            </p:cNvPr>
            <p:cNvCxnSpPr>
              <a:stCxn id="52" idx="2"/>
              <a:endCxn id="51" idx="6"/>
            </p:cNvCxnSpPr>
            <p:nvPr/>
          </p:nvCxnSpPr>
          <p:spPr>
            <a:xfrm flipH="1">
              <a:off x="5301786" y="2049322"/>
              <a:ext cx="416818" cy="451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0A699F05-7840-CD41-B21D-B11F5DB02363}"/>
              </a:ext>
            </a:extLst>
          </p:cNvPr>
          <p:cNvGrpSpPr/>
          <p:nvPr/>
        </p:nvGrpSpPr>
        <p:grpSpPr>
          <a:xfrm>
            <a:off x="1564998" y="3146508"/>
            <a:ext cx="1261962" cy="1363583"/>
            <a:chOff x="1066800" y="2850212"/>
            <a:chExt cx="1261962" cy="1363583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A7702DB-9524-0B40-97FE-BF645982F60B}"/>
                </a:ext>
              </a:extLst>
            </p:cNvPr>
            <p:cNvGrpSpPr/>
            <p:nvPr/>
          </p:nvGrpSpPr>
          <p:grpSpPr>
            <a:xfrm>
              <a:off x="1066800" y="2850212"/>
              <a:ext cx="1261962" cy="1363583"/>
              <a:chOff x="761195" y="877615"/>
              <a:chExt cx="1261962" cy="1363583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F2AEC5D3-007F-784B-B67C-3FA09D1587EF}"/>
                  </a:ext>
                </a:extLst>
              </p:cNvPr>
              <p:cNvSpPr/>
              <p:nvPr/>
            </p:nvSpPr>
            <p:spPr>
              <a:xfrm>
                <a:off x="1104551" y="1431773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6391DF3D-3CC6-2A43-B689-531883C18F0C}"/>
                  </a:ext>
                </a:extLst>
              </p:cNvPr>
              <p:cNvSpPr/>
              <p:nvPr/>
            </p:nvSpPr>
            <p:spPr>
              <a:xfrm>
                <a:off x="1715716" y="1426240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87668EC6-253D-7C46-B5FD-24D605DB7DAB}"/>
                  </a:ext>
                </a:extLst>
              </p:cNvPr>
              <p:cNvSpPr/>
              <p:nvPr/>
            </p:nvSpPr>
            <p:spPr>
              <a:xfrm>
                <a:off x="1104172" y="1859053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0106B535-2BAC-2F48-97F2-5FD6AA9B1A5D}"/>
                  </a:ext>
                </a:extLst>
              </p:cNvPr>
              <p:cNvSpPr/>
              <p:nvPr/>
            </p:nvSpPr>
            <p:spPr>
              <a:xfrm>
                <a:off x="1715715" y="1854538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2AE296BD-6CFF-0346-9A15-CA9356825E6F}"/>
                  </a:ext>
                </a:extLst>
              </p:cNvPr>
              <p:cNvGrpSpPr/>
              <p:nvPr/>
            </p:nvGrpSpPr>
            <p:grpSpPr>
              <a:xfrm>
                <a:off x="761195" y="877615"/>
                <a:ext cx="1261962" cy="1363583"/>
                <a:chOff x="5382207" y="909438"/>
                <a:chExt cx="1481498" cy="1511683"/>
              </a:xfrm>
            </p:grpSpPr>
            <p:cxnSp>
              <p:nvCxnSpPr>
                <p:cNvPr id="65" name="Straight Arrow Connector 64">
                  <a:extLst>
                    <a:ext uri="{FF2B5EF4-FFF2-40B4-BE49-F238E27FC236}">
                      <a16:creationId xmlns:a16="http://schemas.microsoft.com/office/drawing/2014/main" id="{2944FF41-8962-F346-97AD-84333ADBE0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0" cy="865737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Arrow Connector 65">
                  <a:extLst>
                    <a:ext uri="{FF2B5EF4-FFF2-40B4-BE49-F238E27FC236}">
                      <a16:creationId xmlns:a16="http://schemas.microsoft.com/office/drawing/2014/main" id="{5823372A-3002-4149-9824-FAB8C38967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1054005" cy="0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78CEC0B0-2E11-654B-90BB-7CCD30CDB953}"/>
                    </a:ext>
                  </a:extLst>
                </p:cNvPr>
                <p:cNvSpPr txBox="1"/>
                <p:nvPr/>
              </p:nvSpPr>
              <p:spPr>
                <a:xfrm>
                  <a:off x="6622933" y="909438"/>
                  <a:ext cx="24077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</a:rPr>
                    <a:t>j</a:t>
                  </a:r>
                </a:p>
              </p:txBody>
            </p:sp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D8D64E23-B1EB-3D45-AF1E-1776AED32CAD}"/>
                    </a:ext>
                  </a:extLst>
                </p:cNvPr>
                <p:cNvSpPr txBox="1"/>
                <p:nvPr/>
              </p:nvSpPr>
              <p:spPr>
                <a:xfrm>
                  <a:off x="5382207" y="2021011"/>
                  <a:ext cx="24878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  <a:latin typeface="Chalkboard" panose="03050602040202020205" pitchFamily="66" charset="77"/>
                      <a:cs typeface="Calibri" panose="020F0502020204030204" pitchFamily="34" charset="0"/>
                    </a:rPr>
                    <a:t>i</a:t>
                  </a:r>
                </a:p>
              </p:txBody>
            </p:sp>
          </p:grpSp>
        </p:grp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EFBD9CF5-A400-0047-BA7F-20F1A376FCA3}"/>
                </a:ext>
              </a:extLst>
            </p:cNvPr>
            <p:cNvCxnSpPr>
              <a:stCxn id="60" idx="4"/>
              <a:endCxn id="62" idx="0"/>
            </p:cNvCxnSpPr>
            <p:nvPr/>
          </p:nvCxnSpPr>
          <p:spPr>
            <a:xfrm flipH="1">
              <a:off x="1507140" y="3610574"/>
              <a:ext cx="379" cy="22107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6A4886B5-31B8-B545-8513-7724DDF0E8BA}"/>
                </a:ext>
              </a:extLst>
            </p:cNvPr>
            <p:cNvCxnSpPr>
              <a:cxnSpLocks/>
              <a:stCxn id="62" idx="6"/>
              <a:endCxn id="61" idx="2"/>
            </p:cNvCxnSpPr>
            <p:nvPr/>
          </p:nvCxnSpPr>
          <p:spPr>
            <a:xfrm flipV="1">
              <a:off x="1604502" y="3501939"/>
              <a:ext cx="416819" cy="43281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CC9C0856-78A4-0C4C-ADB1-E2C5DDD68B3F}"/>
                </a:ext>
              </a:extLst>
            </p:cNvPr>
            <p:cNvCxnSpPr>
              <a:stCxn id="61" idx="4"/>
              <a:endCxn id="63" idx="0"/>
            </p:cNvCxnSpPr>
            <p:nvPr/>
          </p:nvCxnSpPr>
          <p:spPr>
            <a:xfrm flipH="1">
              <a:off x="2118683" y="3605041"/>
              <a:ext cx="1" cy="22209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7DBF8F09-E78C-3648-86DA-B1321E60ACCE}"/>
              </a:ext>
            </a:extLst>
          </p:cNvPr>
          <p:cNvGrpSpPr/>
          <p:nvPr/>
        </p:nvGrpSpPr>
        <p:grpSpPr>
          <a:xfrm>
            <a:off x="5715000" y="3123121"/>
            <a:ext cx="1261962" cy="1363583"/>
            <a:chOff x="4764084" y="2820147"/>
            <a:chExt cx="1261962" cy="1363583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B32A5230-2EAB-5443-BE38-82B1CACA0676}"/>
                </a:ext>
              </a:extLst>
            </p:cNvPr>
            <p:cNvGrpSpPr/>
            <p:nvPr/>
          </p:nvGrpSpPr>
          <p:grpSpPr>
            <a:xfrm>
              <a:off x="4764084" y="2820147"/>
              <a:ext cx="1261962" cy="1363583"/>
              <a:chOff x="761195" y="877615"/>
              <a:chExt cx="1261962" cy="1363583"/>
            </a:xfrm>
          </p:grpSpPr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7408B115-A3CD-1041-B87A-CD88F1E2BCB6}"/>
                  </a:ext>
                </a:extLst>
              </p:cNvPr>
              <p:cNvSpPr/>
              <p:nvPr/>
            </p:nvSpPr>
            <p:spPr>
              <a:xfrm>
                <a:off x="1104551" y="1431773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08D6530E-5A86-674C-A69C-C729511CF2D6}"/>
                  </a:ext>
                </a:extLst>
              </p:cNvPr>
              <p:cNvSpPr/>
              <p:nvPr/>
            </p:nvSpPr>
            <p:spPr>
              <a:xfrm>
                <a:off x="1715716" y="1426240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03AD810F-E9B5-8741-9A66-5D51A5B8947A}"/>
                  </a:ext>
                </a:extLst>
              </p:cNvPr>
              <p:cNvSpPr/>
              <p:nvPr/>
            </p:nvSpPr>
            <p:spPr>
              <a:xfrm>
                <a:off x="1104172" y="1859053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00C71F82-4839-8742-8889-0ED1F6A5CB8B}"/>
                  </a:ext>
                </a:extLst>
              </p:cNvPr>
              <p:cNvSpPr/>
              <p:nvPr/>
            </p:nvSpPr>
            <p:spPr>
              <a:xfrm>
                <a:off x="1715715" y="1854538"/>
                <a:ext cx="194725" cy="20620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26416FE4-E97A-C042-BF5F-C851749651A2}"/>
                  </a:ext>
                </a:extLst>
              </p:cNvPr>
              <p:cNvGrpSpPr/>
              <p:nvPr/>
            </p:nvGrpSpPr>
            <p:grpSpPr>
              <a:xfrm>
                <a:off x="761195" y="877615"/>
                <a:ext cx="1261962" cy="1363583"/>
                <a:chOff x="5382207" y="909438"/>
                <a:chExt cx="1481498" cy="1511683"/>
              </a:xfrm>
            </p:grpSpPr>
            <p:cxnSp>
              <p:nvCxnSpPr>
                <p:cNvPr id="75" name="Straight Arrow Connector 74">
                  <a:extLst>
                    <a:ext uri="{FF2B5EF4-FFF2-40B4-BE49-F238E27FC236}">
                      <a16:creationId xmlns:a16="http://schemas.microsoft.com/office/drawing/2014/main" id="{BCB1F678-DFA2-C849-82F8-94062FA58D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0" cy="865737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Arrow Connector 75">
                  <a:extLst>
                    <a:ext uri="{FF2B5EF4-FFF2-40B4-BE49-F238E27FC236}">
                      <a16:creationId xmlns:a16="http://schemas.microsoft.com/office/drawing/2014/main" id="{545C8E5A-B8F7-454D-944F-7BB3F3C8E1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1054005" cy="0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CF31133B-3746-B847-BD25-E4305DD59EFE}"/>
                    </a:ext>
                  </a:extLst>
                </p:cNvPr>
                <p:cNvSpPr txBox="1"/>
                <p:nvPr/>
              </p:nvSpPr>
              <p:spPr>
                <a:xfrm>
                  <a:off x="6622933" y="909438"/>
                  <a:ext cx="24077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</a:rPr>
                    <a:t>j</a:t>
                  </a:r>
                </a:p>
              </p:txBody>
            </p:sp>
            <p:sp>
              <p:nvSpPr>
                <p:cNvPr id="78" name="TextBox 77">
                  <a:extLst>
                    <a:ext uri="{FF2B5EF4-FFF2-40B4-BE49-F238E27FC236}">
                      <a16:creationId xmlns:a16="http://schemas.microsoft.com/office/drawing/2014/main" id="{C8348D96-CE00-A942-8A45-06DE3465DAB5}"/>
                    </a:ext>
                  </a:extLst>
                </p:cNvPr>
                <p:cNvSpPr txBox="1"/>
                <p:nvPr/>
              </p:nvSpPr>
              <p:spPr>
                <a:xfrm>
                  <a:off x="5382207" y="2021011"/>
                  <a:ext cx="24878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  <a:latin typeface="Chalkboard" panose="03050602040202020205" pitchFamily="66" charset="77"/>
                      <a:cs typeface="Calibri" panose="020F0502020204030204" pitchFamily="34" charset="0"/>
                    </a:rPr>
                    <a:t>i</a:t>
                  </a:r>
                </a:p>
              </p:txBody>
            </p:sp>
          </p:grpSp>
        </p:grp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C6FB60C1-EBC9-1446-98E3-757B8F2D7A2C}"/>
                </a:ext>
              </a:extLst>
            </p:cNvPr>
            <p:cNvCxnSpPr>
              <a:stCxn id="71" idx="4"/>
              <a:endCxn id="73" idx="0"/>
            </p:cNvCxnSpPr>
            <p:nvPr/>
          </p:nvCxnSpPr>
          <p:spPr>
            <a:xfrm flipH="1">
              <a:off x="5815967" y="3574976"/>
              <a:ext cx="1" cy="22209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743C4CBD-E486-4046-8AFA-4001786CEC7E}"/>
                </a:ext>
              </a:extLst>
            </p:cNvPr>
            <p:cNvCxnSpPr>
              <a:cxnSpLocks/>
              <a:stCxn id="73" idx="2"/>
              <a:endCxn id="70" idx="6"/>
            </p:cNvCxnSpPr>
            <p:nvPr/>
          </p:nvCxnSpPr>
          <p:spPr>
            <a:xfrm flipH="1" flipV="1">
              <a:off x="5302165" y="3477407"/>
              <a:ext cx="416439" cy="42276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0C376B1E-8810-B345-8EC1-7458F5D302F9}"/>
                </a:ext>
              </a:extLst>
            </p:cNvPr>
            <p:cNvCxnSpPr>
              <a:stCxn id="70" idx="4"/>
              <a:endCxn id="72" idx="0"/>
            </p:cNvCxnSpPr>
            <p:nvPr/>
          </p:nvCxnSpPr>
          <p:spPr>
            <a:xfrm flipH="1">
              <a:off x="5204424" y="3580509"/>
              <a:ext cx="379" cy="22107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E313C0F3-698C-0245-99B2-E4F3CC329FE0}"/>
              </a:ext>
            </a:extLst>
          </p:cNvPr>
          <p:cNvCxnSpPr>
            <a:cxnSpLocks/>
          </p:cNvCxnSpPr>
          <p:nvPr/>
        </p:nvCxnSpPr>
        <p:spPr>
          <a:xfrm>
            <a:off x="2832279" y="1720451"/>
            <a:ext cx="2935579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99B98F47-810F-4049-B8EE-A8143232C04E}"/>
              </a:ext>
            </a:extLst>
          </p:cNvPr>
          <p:cNvCxnSpPr>
            <a:cxnSpLocks/>
          </p:cNvCxnSpPr>
          <p:nvPr/>
        </p:nvCxnSpPr>
        <p:spPr>
          <a:xfrm>
            <a:off x="2285270" y="2251167"/>
            <a:ext cx="0" cy="1203662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539EB27C-D897-6C46-8A86-FA7AF13AB896}"/>
              </a:ext>
            </a:extLst>
          </p:cNvPr>
          <p:cNvCxnSpPr>
            <a:cxnSpLocks/>
          </p:cNvCxnSpPr>
          <p:nvPr/>
        </p:nvCxnSpPr>
        <p:spPr>
          <a:xfrm>
            <a:off x="2856119" y="3989474"/>
            <a:ext cx="2858881" cy="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596B48B2-E8AF-9C4D-8DE3-5B3DBD0EEA37}"/>
              </a:ext>
            </a:extLst>
          </p:cNvPr>
          <p:cNvCxnSpPr>
            <a:cxnSpLocks/>
          </p:cNvCxnSpPr>
          <p:nvPr/>
        </p:nvCxnSpPr>
        <p:spPr>
          <a:xfrm>
            <a:off x="6419015" y="2181285"/>
            <a:ext cx="0" cy="1236426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7" name="Picture 116">
            <a:extLst>
              <a:ext uri="{FF2B5EF4-FFF2-40B4-BE49-F238E27FC236}">
                <a16:creationId xmlns:a16="http://schemas.microsoft.com/office/drawing/2014/main" id="{810ECF87-374C-6B4C-9098-D4E6C7079B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820" y="923118"/>
            <a:ext cx="354187" cy="346137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3B3F5A2D-62BA-7F42-915D-082CEE39D2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680" y="3202578"/>
            <a:ext cx="354187" cy="346137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5FAA9C5A-81EB-9A47-B5F3-12752C02C3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820" y="3196242"/>
            <a:ext cx="473210" cy="442937"/>
          </a:xfrm>
          <a:prstGeom prst="rect">
            <a:avLst/>
          </a:prstGeom>
        </p:spPr>
      </p:pic>
      <p:sp>
        <p:nvSpPr>
          <p:cNvPr id="122" name="TextBox 121">
            <a:extLst>
              <a:ext uri="{FF2B5EF4-FFF2-40B4-BE49-F238E27FC236}">
                <a16:creationId xmlns:a16="http://schemas.microsoft.com/office/drawing/2014/main" id="{40AC58E8-EB6C-0746-9C0B-88E39D6D4614}"/>
              </a:ext>
            </a:extLst>
          </p:cNvPr>
          <p:cNvSpPr txBox="1"/>
          <p:nvPr/>
        </p:nvSpPr>
        <p:spPr>
          <a:xfrm>
            <a:off x="881159" y="2441555"/>
            <a:ext cx="12689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Loop </a:t>
            </a:r>
          </a:p>
          <a:p>
            <a:r>
              <a:rPr lang="en-US" dirty="0"/>
              <a:t>Interchange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34717E9-EE06-8E43-A50B-AD09DB712AD5}"/>
              </a:ext>
            </a:extLst>
          </p:cNvPr>
          <p:cNvSpPr txBox="1"/>
          <p:nvPr/>
        </p:nvSpPr>
        <p:spPr>
          <a:xfrm>
            <a:off x="6517227" y="2447334"/>
            <a:ext cx="12689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Loop</a:t>
            </a:r>
          </a:p>
          <a:p>
            <a:pPr algn="ctr"/>
            <a:r>
              <a:rPr lang="en-US" dirty="0"/>
              <a:t>Interchange</a:t>
            </a:r>
          </a:p>
        </p:txBody>
      </p: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6D465858-0F99-2743-8D67-C14D399A364E}"/>
              </a:ext>
            </a:extLst>
          </p:cNvPr>
          <p:cNvSpPr/>
          <p:nvPr/>
        </p:nvSpPr>
        <p:spPr>
          <a:xfrm>
            <a:off x="3347568" y="2547108"/>
            <a:ext cx="1905000" cy="43305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Polyhedral Model</a:t>
            </a:r>
          </a:p>
        </p:txBody>
      </p:sp>
    </p:spTree>
    <p:extLst>
      <p:ext uri="{BB962C8B-B14F-4D97-AF65-F5344CB8AC3E}">
        <p14:creationId xmlns:p14="http://schemas.microsoft.com/office/powerpoint/2010/main" val="90582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21" grpId="0"/>
      <p:bldP spid="122" grpId="0"/>
      <p:bldP spid="123" grpId="0"/>
      <p:bldP spid="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1F472-912A-6B48-9634-C864062A1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dirty="0"/>
              <a:t>Dynamic Instances and Iteration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5A1CA8-3DB1-B64C-8F4C-B7E5A788FF00}"/>
              </a:ext>
            </a:extLst>
          </p:cNvPr>
          <p:cNvSpPr txBox="1"/>
          <p:nvPr/>
        </p:nvSpPr>
        <p:spPr>
          <a:xfrm>
            <a:off x="228981" y="1034768"/>
            <a:ext cx="3657219" cy="2031325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for(i=0; i&lt;N; i++)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	traverse(i, root);</a:t>
            </a:r>
          </a:p>
          <a:p>
            <a:endParaRPr lang="en-US" sz="1400" dirty="0">
              <a:solidFill>
                <a:schemeClr val="tx2"/>
              </a:solidFill>
              <a:latin typeface="Monaco" pitchFamily="2" charset="77"/>
            </a:endParaRP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void traverse(int i, Node* n){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if(n==NULL) return;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traverse(i, n-&gt;l);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traverse(i, n-&gt;r);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n-&gt;x[i] += 2*n-&gt;x[i+1];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151858F-8109-BA42-857E-6D50F1866886}"/>
              </a:ext>
            </a:extLst>
          </p:cNvPr>
          <p:cNvCxnSpPr>
            <a:stCxn id="45" idx="6"/>
            <a:endCxn id="46" idx="2"/>
          </p:cNvCxnSpPr>
          <p:nvPr/>
        </p:nvCxnSpPr>
        <p:spPr>
          <a:xfrm flipV="1">
            <a:off x="4647133" y="1448663"/>
            <a:ext cx="488886" cy="613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4DA3580-3CAB-0E43-A91B-E7833F4B5294}"/>
              </a:ext>
            </a:extLst>
          </p:cNvPr>
          <p:cNvCxnSpPr>
            <a:stCxn id="46" idx="6"/>
            <a:endCxn id="47" idx="2"/>
          </p:cNvCxnSpPr>
          <p:nvPr/>
        </p:nvCxnSpPr>
        <p:spPr>
          <a:xfrm>
            <a:off x="5364619" y="1448663"/>
            <a:ext cx="49809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A4E9C62-9E70-C84A-8BAB-20AA0A932975}"/>
              </a:ext>
            </a:extLst>
          </p:cNvPr>
          <p:cNvCxnSpPr>
            <a:cxnSpLocks/>
            <a:stCxn id="47" idx="4"/>
            <a:endCxn id="49" idx="0"/>
          </p:cNvCxnSpPr>
          <p:nvPr/>
        </p:nvCxnSpPr>
        <p:spPr>
          <a:xfrm flipH="1">
            <a:off x="4532388" y="1562963"/>
            <a:ext cx="1444625" cy="25122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15BEB41-E959-8A4A-87B0-FE50C475B45B}"/>
              </a:ext>
            </a:extLst>
          </p:cNvPr>
          <p:cNvCxnSpPr>
            <a:stCxn id="49" idx="6"/>
            <a:endCxn id="50" idx="2"/>
          </p:cNvCxnSpPr>
          <p:nvPr/>
        </p:nvCxnSpPr>
        <p:spPr>
          <a:xfrm flipV="1">
            <a:off x="4646688" y="1923185"/>
            <a:ext cx="504336" cy="529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022003D-1812-514C-908C-0BD6732EA8B8}"/>
              </a:ext>
            </a:extLst>
          </p:cNvPr>
          <p:cNvCxnSpPr>
            <a:stCxn id="50" idx="6"/>
            <a:endCxn id="51" idx="2"/>
          </p:cNvCxnSpPr>
          <p:nvPr/>
        </p:nvCxnSpPr>
        <p:spPr>
          <a:xfrm flipV="1">
            <a:off x="5379624" y="1915784"/>
            <a:ext cx="486264" cy="740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9C4DC38-3525-5340-AE3A-9F7F3F910BCB}"/>
              </a:ext>
            </a:extLst>
          </p:cNvPr>
          <p:cNvCxnSpPr>
            <a:cxnSpLocks/>
            <a:stCxn id="51" idx="4"/>
            <a:endCxn id="53" idx="0"/>
          </p:cNvCxnSpPr>
          <p:nvPr/>
        </p:nvCxnSpPr>
        <p:spPr>
          <a:xfrm flipH="1">
            <a:off x="4532388" y="2030084"/>
            <a:ext cx="1447800" cy="28039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4F419ABD-7C3E-2146-AF70-11D78C53E1D3}"/>
              </a:ext>
            </a:extLst>
          </p:cNvPr>
          <p:cNvCxnSpPr>
            <a:stCxn id="53" idx="6"/>
            <a:endCxn id="54" idx="2"/>
          </p:cNvCxnSpPr>
          <p:nvPr/>
        </p:nvCxnSpPr>
        <p:spPr>
          <a:xfrm>
            <a:off x="4646688" y="2424777"/>
            <a:ext cx="509016" cy="688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278A4E3-36CD-584F-9721-96C34A900A9D}"/>
              </a:ext>
            </a:extLst>
          </p:cNvPr>
          <p:cNvCxnSpPr>
            <a:stCxn id="54" idx="6"/>
            <a:endCxn id="55" idx="2"/>
          </p:cNvCxnSpPr>
          <p:nvPr/>
        </p:nvCxnSpPr>
        <p:spPr>
          <a:xfrm>
            <a:off x="5384304" y="2431665"/>
            <a:ext cx="478409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E25F4CEC-4C73-3B40-9105-FCECB60A2527}"/>
              </a:ext>
            </a:extLst>
          </p:cNvPr>
          <p:cNvCxnSpPr>
            <a:cxnSpLocks/>
            <a:stCxn id="55" idx="4"/>
            <a:endCxn id="57" idx="0"/>
          </p:cNvCxnSpPr>
          <p:nvPr/>
        </p:nvCxnSpPr>
        <p:spPr>
          <a:xfrm flipH="1">
            <a:off x="4532388" y="2545965"/>
            <a:ext cx="1444625" cy="26885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16B34047-D3A7-5845-BFD8-55F7E6A82425}"/>
              </a:ext>
            </a:extLst>
          </p:cNvPr>
          <p:cNvCxnSpPr>
            <a:cxnSpLocks/>
            <a:stCxn id="57" idx="6"/>
            <a:endCxn id="58" idx="2"/>
          </p:cNvCxnSpPr>
          <p:nvPr/>
        </p:nvCxnSpPr>
        <p:spPr>
          <a:xfrm>
            <a:off x="4646688" y="2937164"/>
            <a:ext cx="501269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2077B07-9832-3A42-9164-6231BC75B41E}"/>
              </a:ext>
            </a:extLst>
          </p:cNvPr>
          <p:cNvCxnSpPr>
            <a:cxnSpLocks/>
            <a:stCxn id="58" idx="6"/>
            <a:endCxn id="59" idx="2"/>
          </p:cNvCxnSpPr>
          <p:nvPr/>
        </p:nvCxnSpPr>
        <p:spPr>
          <a:xfrm>
            <a:off x="5376557" y="2937164"/>
            <a:ext cx="489331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6186DF88-DDCB-B94F-88B5-A50E91033C8A}"/>
              </a:ext>
            </a:extLst>
          </p:cNvPr>
          <p:cNvSpPr/>
          <p:nvPr/>
        </p:nvSpPr>
        <p:spPr>
          <a:xfrm>
            <a:off x="4418533" y="1340497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B3EF232-E496-5A43-BF21-6405ECA77DB1}"/>
              </a:ext>
            </a:extLst>
          </p:cNvPr>
          <p:cNvSpPr/>
          <p:nvPr/>
        </p:nvSpPr>
        <p:spPr>
          <a:xfrm>
            <a:off x="5136019" y="1334363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76874DED-EA99-2549-A6D7-C92F03AB550D}"/>
              </a:ext>
            </a:extLst>
          </p:cNvPr>
          <p:cNvSpPr/>
          <p:nvPr/>
        </p:nvSpPr>
        <p:spPr>
          <a:xfrm>
            <a:off x="5862713" y="1334363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500D333C-E21A-3B47-838C-89686647535B}"/>
              </a:ext>
            </a:extLst>
          </p:cNvPr>
          <p:cNvSpPr/>
          <p:nvPr/>
        </p:nvSpPr>
        <p:spPr>
          <a:xfrm>
            <a:off x="4418088" y="1814184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230B615-9A74-5049-AE15-25CCA2E7157A}"/>
              </a:ext>
            </a:extLst>
          </p:cNvPr>
          <p:cNvSpPr/>
          <p:nvPr/>
        </p:nvSpPr>
        <p:spPr>
          <a:xfrm>
            <a:off x="5151024" y="1808885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D27689A1-1EA1-7849-ACB9-979EF485CD62}"/>
              </a:ext>
            </a:extLst>
          </p:cNvPr>
          <p:cNvSpPr/>
          <p:nvPr/>
        </p:nvSpPr>
        <p:spPr>
          <a:xfrm>
            <a:off x="5865888" y="1801484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15E931A-3D46-6447-BF2C-7B4EE25EEA19}"/>
              </a:ext>
            </a:extLst>
          </p:cNvPr>
          <p:cNvSpPr/>
          <p:nvPr/>
        </p:nvSpPr>
        <p:spPr>
          <a:xfrm>
            <a:off x="4418088" y="2310477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404479F-A30C-A648-B09E-94B679310A7C}"/>
              </a:ext>
            </a:extLst>
          </p:cNvPr>
          <p:cNvSpPr/>
          <p:nvPr/>
        </p:nvSpPr>
        <p:spPr>
          <a:xfrm>
            <a:off x="5155704" y="2317365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77B5476-4DE2-7F4D-ACCA-A9CBFDD460DA}"/>
              </a:ext>
            </a:extLst>
          </p:cNvPr>
          <p:cNvSpPr/>
          <p:nvPr/>
        </p:nvSpPr>
        <p:spPr>
          <a:xfrm>
            <a:off x="5862713" y="2317365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C4B89B8-37F5-A342-A071-805447F1935D}"/>
              </a:ext>
            </a:extLst>
          </p:cNvPr>
          <p:cNvSpPr/>
          <p:nvPr/>
        </p:nvSpPr>
        <p:spPr>
          <a:xfrm>
            <a:off x="4418088" y="2814817"/>
            <a:ext cx="228600" cy="24469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F8CB591-1906-8D41-B77E-88D9469C4D33}"/>
              </a:ext>
            </a:extLst>
          </p:cNvPr>
          <p:cNvSpPr/>
          <p:nvPr/>
        </p:nvSpPr>
        <p:spPr>
          <a:xfrm>
            <a:off x="5147957" y="2822864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61763ED-66FA-6D4D-BD8D-E920DC865CAD}"/>
              </a:ext>
            </a:extLst>
          </p:cNvPr>
          <p:cNvSpPr/>
          <p:nvPr/>
        </p:nvSpPr>
        <p:spPr>
          <a:xfrm>
            <a:off x="5865888" y="2822864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23583115-687A-6E4A-8348-1FD3AD1EC381}"/>
              </a:ext>
            </a:extLst>
          </p:cNvPr>
          <p:cNvGrpSpPr/>
          <p:nvPr/>
        </p:nvGrpSpPr>
        <p:grpSpPr>
          <a:xfrm>
            <a:off x="4015445" y="726151"/>
            <a:ext cx="1553632" cy="1511683"/>
            <a:chOff x="5382207" y="909438"/>
            <a:chExt cx="1553632" cy="1511683"/>
          </a:xfrm>
        </p:grpSpPr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F8E87A0C-8EFF-AA46-80DA-C46E16524427}"/>
                </a:ext>
              </a:extLst>
            </p:cNvPr>
            <p:cNvCxnSpPr>
              <a:cxnSpLocks/>
            </p:cNvCxnSpPr>
            <p:nvPr/>
          </p:nvCxnSpPr>
          <p:spPr>
            <a:xfrm>
              <a:off x="5651595" y="1355329"/>
              <a:ext cx="0" cy="865737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440DA96D-8E14-104E-9A46-F110E665EDCC}"/>
                </a:ext>
              </a:extLst>
            </p:cNvPr>
            <p:cNvCxnSpPr>
              <a:cxnSpLocks/>
            </p:cNvCxnSpPr>
            <p:nvPr/>
          </p:nvCxnSpPr>
          <p:spPr>
            <a:xfrm>
              <a:off x="5651595" y="1355329"/>
              <a:ext cx="1054005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F7494830-71A0-4348-B452-F585D866AA8F}"/>
                </a:ext>
              </a:extLst>
            </p:cNvPr>
            <p:cNvSpPr txBox="1"/>
            <p:nvPr/>
          </p:nvSpPr>
          <p:spPr>
            <a:xfrm>
              <a:off x="6622933" y="909438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n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E361C74-0F90-E84C-A49A-DF5F75129855}"/>
                </a:ext>
              </a:extLst>
            </p:cNvPr>
            <p:cNvSpPr txBox="1"/>
            <p:nvPr/>
          </p:nvSpPr>
          <p:spPr>
            <a:xfrm>
              <a:off x="5382207" y="2021011"/>
              <a:ext cx="24878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  <a:latin typeface="Chalkboard" panose="03050602040202020205" pitchFamily="66" charset="77"/>
                  <a:cs typeface="Calibri" panose="020F0502020204030204" pitchFamily="34" charset="0"/>
                </a:rPr>
                <a:t>i</a:t>
              </a:r>
            </a:p>
          </p:txBody>
        </p:sp>
      </p:grpSp>
      <p:sp>
        <p:nvSpPr>
          <p:cNvPr id="85" name="Oval 84">
            <a:extLst>
              <a:ext uri="{FF2B5EF4-FFF2-40B4-BE49-F238E27FC236}">
                <a16:creationId xmlns:a16="http://schemas.microsoft.com/office/drawing/2014/main" id="{12E33C7D-D92E-DC42-BB2B-F8BF2BD8D5F2}"/>
              </a:ext>
            </a:extLst>
          </p:cNvPr>
          <p:cNvSpPr/>
          <p:nvPr/>
        </p:nvSpPr>
        <p:spPr>
          <a:xfrm>
            <a:off x="7458992" y="1466740"/>
            <a:ext cx="304800" cy="31038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0E7DFBA5-E323-4147-8E73-2B6D466818CA}"/>
              </a:ext>
            </a:extLst>
          </p:cNvPr>
          <p:cNvSpPr/>
          <p:nvPr/>
        </p:nvSpPr>
        <p:spPr>
          <a:xfrm>
            <a:off x="7000177" y="1972488"/>
            <a:ext cx="304800" cy="31038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0EDA0B4A-1CD5-3342-9E2E-AD041DF08037}"/>
              </a:ext>
            </a:extLst>
          </p:cNvPr>
          <p:cNvSpPr/>
          <p:nvPr/>
        </p:nvSpPr>
        <p:spPr>
          <a:xfrm>
            <a:off x="7883259" y="1980536"/>
            <a:ext cx="304800" cy="31038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C7677B24-50B9-0243-A3DD-1B66754A29AC}"/>
              </a:ext>
            </a:extLst>
          </p:cNvPr>
          <p:cNvCxnSpPr>
            <a:cxnSpLocks/>
            <a:stCxn id="85" idx="4"/>
            <a:endCxn id="86" idx="0"/>
          </p:cNvCxnSpPr>
          <p:nvPr/>
        </p:nvCxnSpPr>
        <p:spPr>
          <a:xfrm flipH="1">
            <a:off x="7152577" y="1777121"/>
            <a:ext cx="458815" cy="195367"/>
          </a:xfrm>
          <a:prstGeom prst="straightConnector1">
            <a:avLst/>
          </a:prstGeom>
          <a:ln w="254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B151D9F-4585-CF44-9E2A-63B21C8A0224}"/>
              </a:ext>
            </a:extLst>
          </p:cNvPr>
          <p:cNvCxnSpPr>
            <a:cxnSpLocks/>
            <a:stCxn id="85" idx="4"/>
            <a:endCxn id="87" idx="0"/>
          </p:cNvCxnSpPr>
          <p:nvPr/>
        </p:nvCxnSpPr>
        <p:spPr>
          <a:xfrm>
            <a:off x="7611392" y="1777121"/>
            <a:ext cx="424267" cy="20341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97948911-044F-3449-B0F4-8A18D7DE4A11}"/>
              </a:ext>
            </a:extLst>
          </p:cNvPr>
          <p:cNvSpPr txBox="1"/>
          <p:nvPr/>
        </p:nvSpPr>
        <p:spPr>
          <a:xfrm>
            <a:off x="7186086" y="1147499"/>
            <a:ext cx="928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n = root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3239B72-32DB-1646-ADB6-A23EC9C7F59B}"/>
              </a:ext>
            </a:extLst>
          </p:cNvPr>
          <p:cNvSpPr txBox="1"/>
          <p:nvPr/>
        </p:nvSpPr>
        <p:spPr>
          <a:xfrm>
            <a:off x="6442933" y="2321195"/>
            <a:ext cx="1207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n = root-&gt;l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A77C562-46AB-0E43-9ACE-CC58A17ED846}"/>
              </a:ext>
            </a:extLst>
          </p:cNvPr>
          <p:cNvSpPr txBox="1"/>
          <p:nvPr/>
        </p:nvSpPr>
        <p:spPr>
          <a:xfrm>
            <a:off x="7772827" y="2321194"/>
            <a:ext cx="1207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n = root-&gt;r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C15178-5350-4A4C-A451-B365F3E7C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088370A-1812-7C49-A2D5-DC8F36C6A21D}"/>
              </a:ext>
            </a:extLst>
          </p:cNvPr>
          <p:cNvSpPr/>
          <p:nvPr/>
        </p:nvSpPr>
        <p:spPr>
          <a:xfrm>
            <a:off x="467762" y="2540930"/>
            <a:ext cx="2632621" cy="27399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42BA181-1483-5A47-BE0F-4EF6719F0E9E}"/>
              </a:ext>
            </a:extLst>
          </p:cNvPr>
          <p:cNvSpPr txBox="1"/>
          <p:nvPr/>
        </p:nvSpPr>
        <p:spPr>
          <a:xfrm>
            <a:off x="222945" y="3555112"/>
            <a:ext cx="3845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(0, root):root-&gt;x[0]+=2*root-&gt;x[1]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E95CFE1-A281-0C44-95CE-D50E253E480C}"/>
              </a:ext>
            </a:extLst>
          </p:cNvPr>
          <p:cNvSpPr txBox="1"/>
          <p:nvPr/>
        </p:nvSpPr>
        <p:spPr>
          <a:xfrm>
            <a:off x="222945" y="3862889"/>
            <a:ext cx="48060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(0, root-&gt;l):root-&gt;l-&gt;x[0]+=2*root-&gt;l-&gt;x[1]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A789DD3-0A55-EA4D-85EF-3C67F5BD251E}"/>
              </a:ext>
            </a:extLst>
          </p:cNvPr>
          <p:cNvSpPr txBox="1"/>
          <p:nvPr/>
        </p:nvSpPr>
        <p:spPr>
          <a:xfrm>
            <a:off x="222945" y="4178017"/>
            <a:ext cx="48060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(0, root-&gt;r):root-&gt;r-&gt;x[0]+=2*root-&gt;r-&gt;x[1]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987A76C3-9283-E342-A882-B27B873012AB}"/>
              </a:ext>
            </a:extLst>
          </p:cNvPr>
          <p:cNvSpPr txBox="1"/>
          <p:nvPr/>
        </p:nvSpPr>
        <p:spPr>
          <a:xfrm>
            <a:off x="5028975" y="3543739"/>
            <a:ext cx="3845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(1, root):root-&gt;x[1]+=2*root-&gt;x[2]</a:t>
            </a:r>
          </a:p>
        </p:txBody>
      </p:sp>
    </p:spTree>
    <p:extLst>
      <p:ext uri="{BB962C8B-B14F-4D97-AF65-F5344CB8AC3E}">
        <p14:creationId xmlns:p14="http://schemas.microsoft.com/office/powerpoint/2010/main" val="183870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685"/>
    </mc:Choice>
    <mc:Fallback xmlns="">
      <p:transition spd="slow" advTm="11268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2600"/>
                                      </p:to>
                                    </p:animClr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2600"/>
                                      </p:to>
                                    </p:animClr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2600"/>
                                      </p:to>
                                    </p:animClr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2600"/>
                                      </p:to>
                                    </p:animClr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3" grpId="0" animBg="1"/>
      <p:bldP spid="54" grpId="0" animBg="1"/>
      <p:bldP spid="55" grpId="0" animBg="1"/>
      <p:bldP spid="57" grpId="0" animBg="1"/>
      <p:bldP spid="58" grpId="0" animBg="1"/>
      <p:bldP spid="59" grpId="0" animBg="1"/>
      <p:bldP spid="85" grpId="0" animBg="1"/>
      <p:bldP spid="86" grpId="0" animBg="1"/>
      <p:bldP spid="87" grpId="0" animBg="1"/>
      <p:bldP spid="98" grpId="0"/>
      <p:bldP spid="99" grpId="0"/>
      <p:bldP spid="100" grpId="0"/>
      <p:bldP spid="77" grpId="0" animBg="1"/>
      <p:bldP spid="78" grpId="0"/>
      <p:bldP spid="79" grpId="0"/>
      <p:bldP spid="81" grpId="0"/>
      <p:bldP spid="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2C5A0-86F8-094A-987C-5AE5CE22F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dirty="0"/>
              <a:t>Scheduling Transformation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137BEF-2872-A54A-BBE4-5D21C94D4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7</a:t>
            </a:fld>
            <a:endParaRPr lang="en-US" dirty="0"/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12172EC6-7603-2E47-8DF4-1B7A72682374}"/>
              </a:ext>
            </a:extLst>
          </p:cNvPr>
          <p:cNvCxnSpPr>
            <a:cxnSpLocks/>
          </p:cNvCxnSpPr>
          <p:nvPr/>
        </p:nvCxnSpPr>
        <p:spPr>
          <a:xfrm>
            <a:off x="3886882" y="3958334"/>
            <a:ext cx="1437301" cy="0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417E529B-D565-CA4E-BD5E-46116A13D7D7}"/>
              </a:ext>
            </a:extLst>
          </p:cNvPr>
          <p:cNvSpPr txBox="1"/>
          <p:nvPr/>
        </p:nvSpPr>
        <p:spPr>
          <a:xfrm>
            <a:off x="3844269" y="3219670"/>
            <a:ext cx="14554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Code </a:t>
            </a:r>
          </a:p>
          <a:p>
            <a:pPr algn="ctr"/>
            <a:r>
              <a:rPr lang="en-US" sz="1600" dirty="0"/>
              <a:t>Transformation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7001BAA-EF33-4542-9C7A-796C757AF1FF}"/>
              </a:ext>
            </a:extLst>
          </p:cNvPr>
          <p:cNvSpPr txBox="1"/>
          <p:nvPr/>
        </p:nvSpPr>
        <p:spPr>
          <a:xfrm>
            <a:off x="3440691" y="1464769"/>
            <a:ext cx="1918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Map Iteration Spaces</a:t>
            </a:r>
          </a:p>
        </p:txBody>
      </p: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18674F70-EE15-8844-BD63-0F3000F0FEA1}"/>
              </a:ext>
            </a:extLst>
          </p:cNvPr>
          <p:cNvCxnSpPr/>
          <p:nvPr/>
        </p:nvCxnSpPr>
        <p:spPr>
          <a:xfrm flipV="1">
            <a:off x="2880888" y="1909293"/>
            <a:ext cx="3038332" cy="7259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E63FC98F-C62B-FA4E-8C09-5B6969C9CEBB}"/>
              </a:ext>
            </a:extLst>
          </p:cNvPr>
          <p:cNvSpPr txBox="1"/>
          <p:nvPr/>
        </p:nvSpPr>
        <p:spPr>
          <a:xfrm>
            <a:off x="3537414" y="2003753"/>
            <a:ext cx="17252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Change the Order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E04E167-7B8C-7C4D-A4E4-94498F97446A}"/>
              </a:ext>
            </a:extLst>
          </p:cNvPr>
          <p:cNvSpPr txBox="1"/>
          <p:nvPr/>
        </p:nvSpPr>
        <p:spPr>
          <a:xfrm>
            <a:off x="229663" y="2942671"/>
            <a:ext cx="3657219" cy="2031325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for(i=0; i&lt;N; i++)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	traverse(i, root);</a:t>
            </a:r>
          </a:p>
          <a:p>
            <a:endParaRPr lang="en-US" sz="1400" dirty="0">
              <a:solidFill>
                <a:schemeClr val="tx2"/>
              </a:solidFill>
              <a:latin typeface="Monaco" pitchFamily="2" charset="77"/>
            </a:endParaRP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void traverse(int i, Node* n){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if(n==NULL) return;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traverse(i, n-&gt;l);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traverse(i, n-&gt;r);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  n-&gt;x[i] += 2*n-&gt;x[i+1];</a:t>
            </a:r>
          </a:p>
          <a:p>
            <a:r>
              <a:rPr lang="en-US" sz="14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0A41FD5-1222-BA47-B1C2-D50BD81A7822}"/>
              </a:ext>
            </a:extLst>
          </p:cNvPr>
          <p:cNvSpPr txBox="1"/>
          <p:nvPr/>
        </p:nvSpPr>
        <p:spPr>
          <a:xfrm>
            <a:off x="5324183" y="2896504"/>
            <a:ext cx="3590154" cy="181588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Monaco" pitchFamily="2" charset="77"/>
              </a:rPr>
              <a:t>void traverse(int i, Node* n){</a:t>
            </a:r>
          </a:p>
          <a:p>
            <a:r>
              <a:rPr lang="en-US" sz="1400" dirty="0">
                <a:latin typeface="Monaco" pitchFamily="2" charset="77"/>
              </a:rPr>
              <a:t>  if(n==NULL) return;</a:t>
            </a:r>
          </a:p>
          <a:p>
            <a:r>
              <a:rPr lang="en-US" sz="1400" dirty="0">
                <a:latin typeface="Monaco" pitchFamily="2" charset="77"/>
              </a:rPr>
              <a:t>  traverse(i, n-&gt;l);</a:t>
            </a:r>
          </a:p>
          <a:p>
            <a:r>
              <a:rPr lang="en-US" sz="1400" dirty="0">
                <a:latin typeface="Monaco" pitchFamily="2" charset="77"/>
              </a:rPr>
              <a:t>  traverse(i, n-&gt;r);</a:t>
            </a:r>
          </a:p>
          <a:p>
            <a:endParaRPr lang="en-US" sz="1400" dirty="0">
              <a:latin typeface="Monaco" pitchFamily="2" charset="77"/>
            </a:endParaRPr>
          </a:p>
          <a:p>
            <a:r>
              <a:rPr lang="en-US" sz="1400" dirty="0">
                <a:latin typeface="Monaco" pitchFamily="2" charset="77"/>
              </a:rPr>
              <a:t>  for(i=0; i&lt;N; i++)</a:t>
            </a:r>
          </a:p>
          <a:p>
            <a:r>
              <a:rPr lang="en-US" sz="1400" dirty="0">
                <a:latin typeface="Monaco" pitchFamily="2" charset="77"/>
              </a:rPr>
              <a:t>    n-&gt;x[i] += 2*n-&gt;x[i+1];</a:t>
            </a:r>
          </a:p>
          <a:p>
            <a:r>
              <a:rPr lang="en-US" sz="1400" dirty="0">
                <a:latin typeface="Monaco" pitchFamily="2" charset="77"/>
              </a:rPr>
              <a:t>}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E77FD8F-9EB4-CE45-9C47-C79822393956}"/>
              </a:ext>
            </a:extLst>
          </p:cNvPr>
          <p:cNvGrpSpPr/>
          <p:nvPr/>
        </p:nvGrpSpPr>
        <p:grpSpPr>
          <a:xfrm>
            <a:off x="239471" y="825298"/>
            <a:ext cx="2079043" cy="1819814"/>
            <a:chOff x="239471" y="825298"/>
            <a:chExt cx="2079043" cy="1819814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CEE5C86E-EE3D-AF41-AB59-2DB67E3758ED}"/>
                </a:ext>
              </a:extLst>
            </p:cNvPr>
            <p:cNvGrpSpPr/>
            <p:nvPr/>
          </p:nvGrpSpPr>
          <p:grpSpPr>
            <a:xfrm>
              <a:off x="756414" y="1547810"/>
              <a:ext cx="1447800" cy="983002"/>
              <a:chOff x="5899150" y="1631950"/>
              <a:chExt cx="1447800" cy="983002"/>
            </a:xfrm>
          </p:grpSpPr>
          <p:cxnSp>
            <p:nvCxnSpPr>
              <p:cNvPr id="101" name="Straight Arrow Connector 100">
                <a:extLst>
                  <a:ext uri="{FF2B5EF4-FFF2-40B4-BE49-F238E27FC236}">
                    <a16:creationId xmlns:a16="http://schemas.microsoft.com/office/drawing/2014/main" id="{4D940567-FCEF-494A-8990-768105774886}"/>
                  </a:ext>
                </a:extLst>
              </p:cNvPr>
              <p:cNvCxnSpPr>
                <a:stCxn id="116" idx="6"/>
                <a:endCxn id="117" idx="2"/>
              </p:cNvCxnSpPr>
              <p:nvPr/>
            </p:nvCxnSpPr>
            <p:spPr>
              <a:xfrm flipV="1">
                <a:off x="6013895" y="1631950"/>
                <a:ext cx="488886" cy="6134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76063D87-DBCB-4F44-9FF2-E589AB37201F}"/>
                  </a:ext>
                </a:extLst>
              </p:cNvPr>
              <p:cNvCxnSpPr>
                <a:stCxn id="117" idx="6"/>
                <a:endCxn id="118" idx="2"/>
              </p:cNvCxnSpPr>
              <p:nvPr/>
            </p:nvCxnSpPr>
            <p:spPr>
              <a:xfrm>
                <a:off x="6731381" y="1631950"/>
                <a:ext cx="498094" cy="0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Arrow Connector 102">
                <a:extLst>
                  <a:ext uri="{FF2B5EF4-FFF2-40B4-BE49-F238E27FC236}">
                    <a16:creationId xmlns:a16="http://schemas.microsoft.com/office/drawing/2014/main" id="{DFA31E3B-D526-DB4F-9FF9-0AFFFE955585}"/>
                  </a:ext>
                </a:extLst>
              </p:cNvPr>
              <p:cNvCxnSpPr>
                <a:cxnSpLocks/>
                <a:stCxn id="118" idx="4"/>
                <a:endCxn id="119" idx="0"/>
              </p:cNvCxnSpPr>
              <p:nvPr/>
            </p:nvCxnSpPr>
            <p:spPr>
              <a:xfrm flipH="1">
                <a:off x="5899150" y="1746250"/>
                <a:ext cx="1444625" cy="251221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954071C6-8FA2-1043-8506-10283C638D25}"/>
                  </a:ext>
                </a:extLst>
              </p:cNvPr>
              <p:cNvCxnSpPr>
                <a:stCxn id="119" idx="6"/>
                <a:endCxn id="120" idx="2"/>
              </p:cNvCxnSpPr>
              <p:nvPr/>
            </p:nvCxnSpPr>
            <p:spPr>
              <a:xfrm flipV="1">
                <a:off x="6013450" y="2106472"/>
                <a:ext cx="504336" cy="5299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CF4CD988-6467-F34D-8FE6-2C9EFE7CBB76}"/>
                  </a:ext>
                </a:extLst>
              </p:cNvPr>
              <p:cNvCxnSpPr>
                <a:stCxn id="120" idx="6"/>
                <a:endCxn id="121" idx="2"/>
              </p:cNvCxnSpPr>
              <p:nvPr/>
            </p:nvCxnSpPr>
            <p:spPr>
              <a:xfrm flipV="1">
                <a:off x="6746386" y="2099071"/>
                <a:ext cx="486264" cy="7401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FC626344-EF63-474D-ACD7-B7A135712658}"/>
                  </a:ext>
                </a:extLst>
              </p:cNvPr>
              <p:cNvCxnSpPr>
                <a:cxnSpLocks/>
                <a:stCxn id="121" idx="4"/>
                <a:endCxn id="122" idx="0"/>
              </p:cNvCxnSpPr>
              <p:nvPr/>
            </p:nvCxnSpPr>
            <p:spPr>
              <a:xfrm flipH="1">
                <a:off x="5899150" y="2213371"/>
                <a:ext cx="1447800" cy="280393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15E9BAB7-B0F2-EA42-A8B8-4C6350128107}"/>
                  </a:ext>
                </a:extLst>
              </p:cNvPr>
              <p:cNvCxnSpPr>
                <a:stCxn id="122" idx="6"/>
                <a:endCxn id="123" idx="2"/>
              </p:cNvCxnSpPr>
              <p:nvPr/>
            </p:nvCxnSpPr>
            <p:spPr>
              <a:xfrm>
                <a:off x="6013450" y="2608064"/>
                <a:ext cx="509016" cy="6888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>
                <a:extLst>
                  <a:ext uri="{FF2B5EF4-FFF2-40B4-BE49-F238E27FC236}">
                    <a16:creationId xmlns:a16="http://schemas.microsoft.com/office/drawing/2014/main" id="{F0D9D472-2BFB-DE47-8950-38B206D672EA}"/>
                  </a:ext>
                </a:extLst>
              </p:cNvPr>
              <p:cNvCxnSpPr>
                <a:stCxn id="123" idx="6"/>
                <a:endCxn id="124" idx="2"/>
              </p:cNvCxnSpPr>
              <p:nvPr/>
            </p:nvCxnSpPr>
            <p:spPr>
              <a:xfrm>
                <a:off x="6751066" y="2614952"/>
                <a:ext cx="478409" cy="0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4BA6A62E-7BD7-5449-93CE-7E469615F7AE}"/>
                </a:ext>
              </a:extLst>
            </p:cNvPr>
            <p:cNvGrpSpPr/>
            <p:nvPr/>
          </p:nvGrpSpPr>
          <p:grpSpPr>
            <a:xfrm>
              <a:off x="239471" y="825298"/>
              <a:ext cx="2079043" cy="1819814"/>
              <a:chOff x="5382207" y="909438"/>
              <a:chExt cx="2079043" cy="1819814"/>
            </a:xfrm>
          </p:grpSpPr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85575C63-FEC7-3E40-B259-7D5BC80CD3EE}"/>
                  </a:ext>
                </a:extLst>
              </p:cNvPr>
              <p:cNvSpPr/>
              <p:nvPr/>
            </p:nvSpPr>
            <p:spPr>
              <a:xfrm>
                <a:off x="5785295" y="1523784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0AE4D04F-0A10-8C42-BF42-B86DD9B54BA4}"/>
                  </a:ext>
                </a:extLst>
              </p:cNvPr>
              <p:cNvSpPr/>
              <p:nvPr/>
            </p:nvSpPr>
            <p:spPr>
              <a:xfrm>
                <a:off x="6502781" y="1517650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ACB4465C-7C6A-9043-89B4-E1E21CD99979}"/>
                  </a:ext>
                </a:extLst>
              </p:cNvPr>
              <p:cNvSpPr/>
              <p:nvPr/>
            </p:nvSpPr>
            <p:spPr>
              <a:xfrm>
                <a:off x="7229475" y="1517650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95BB91AC-27A3-2E45-96A4-51094695276A}"/>
                  </a:ext>
                </a:extLst>
              </p:cNvPr>
              <p:cNvSpPr/>
              <p:nvPr/>
            </p:nvSpPr>
            <p:spPr>
              <a:xfrm>
                <a:off x="5784850" y="1997471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4D0F459F-CCB5-A543-824F-A75ED1FC5B35}"/>
                  </a:ext>
                </a:extLst>
              </p:cNvPr>
              <p:cNvSpPr/>
              <p:nvPr/>
            </p:nvSpPr>
            <p:spPr>
              <a:xfrm>
                <a:off x="6517786" y="1992172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37885D41-A360-5F47-8C61-CDF60B97E8C4}"/>
                  </a:ext>
                </a:extLst>
              </p:cNvPr>
              <p:cNvSpPr/>
              <p:nvPr/>
            </p:nvSpPr>
            <p:spPr>
              <a:xfrm>
                <a:off x="7232650" y="1984771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3B3228E8-6FF6-0A4D-A663-878D36BE4D91}"/>
                  </a:ext>
                </a:extLst>
              </p:cNvPr>
              <p:cNvSpPr/>
              <p:nvPr/>
            </p:nvSpPr>
            <p:spPr>
              <a:xfrm>
                <a:off x="5784850" y="2493764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Oval 122">
                <a:extLst>
                  <a:ext uri="{FF2B5EF4-FFF2-40B4-BE49-F238E27FC236}">
                    <a16:creationId xmlns:a16="http://schemas.microsoft.com/office/drawing/2014/main" id="{45BCC037-8682-1443-8268-44601F980DC1}"/>
                  </a:ext>
                </a:extLst>
              </p:cNvPr>
              <p:cNvSpPr/>
              <p:nvPr/>
            </p:nvSpPr>
            <p:spPr>
              <a:xfrm>
                <a:off x="6522466" y="2500652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19A0405B-E798-4041-B45B-AD3BFFA126D8}"/>
                  </a:ext>
                </a:extLst>
              </p:cNvPr>
              <p:cNvSpPr/>
              <p:nvPr/>
            </p:nvSpPr>
            <p:spPr>
              <a:xfrm>
                <a:off x="7229475" y="2500652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D8E8A71C-FDF7-6743-8D18-C13F8A15D7E8}"/>
                  </a:ext>
                </a:extLst>
              </p:cNvPr>
              <p:cNvGrpSpPr/>
              <p:nvPr/>
            </p:nvGrpSpPr>
            <p:grpSpPr>
              <a:xfrm>
                <a:off x="5382207" y="909438"/>
                <a:ext cx="1553632" cy="1511683"/>
                <a:chOff x="5382207" y="909438"/>
                <a:chExt cx="1553632" cy="1511683"/>
              </a:xfrm>
            </p:grpSpPr>
            <p:cxnSp>
              <p:nvCxnSpPr>
                <p:cNvPr id="131" name="Straight Arrow Connector 130">
                  <a:extLst>
                    <a:ext uri="{FF2B5EF4-FFF2-40B4-BE49-F238E27FC236}">
                      <a16:creationId xmlns:a16="http://schemas.microsoft.com/office/drawing/2014/main" id="{46F40FB4-4A23-D849-99AC-431C909890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0" cy="865737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>
                  <a:extLst>
                    <a:ext uri="{FF2B5EF4-FFF2-40B4-BE49-F238E27FC236}">
                      <a16:creationId xmlns:a16="http://schemas.microsoft.com/office/drawing/2014/main" id="{1016FF0F-BEA2-F44A-959A-96DE36229C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1054005" cy="0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TextBox 132">
                  <a:extLst>
                    <a:ext uri="{FF2B5EF4-FFF2-40B4-BE49-F238E27FC236}">
                      <a16:creationId xmlns:a16="http://schemas.microsoft.com/office/drawing/2014/main" id="{87C99F9E-222A-0A4F-AE60-CFBA1DEDA29F}"/>
                    </a:ext>
                  </a:extLst>
                </p:cNvPr>
                <p:cNvSpPr txBox="1"/>
                <p:nvPr/>
              </p:nvSpPr>
              <p:spPr>
                <a:xfrm>
                  <a:off x="6622933" y="909438"/>
                  <a:ext cx="31290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</a:rPr>
                    <a:t>n</a:t>
                  </a:r>
                </a:p>
              </p:txBody>
            </p:sp>
            <p:sp>
              <p:nvSpPr>
                <p:cNvPr id="134" name="TextBox 133">
                  <a:extLst>
                    <a:ext uri="{FF2B5EF4-FFF2-40B4-BE49-F238E27FC236}">
                      <a16:creationId xmlns:a16="http://schemas.microsoft.com/office/drawing/2014/main" id="{76D2019D-BF81-7E4C-AD24-958EB475B8E8}"/>
                    </a:ext>
                  </a:extLst>
                </p:cNvPr>
                <p:cNvSpPr txBox="1"/>
                <p:nvPr/>
              </p:nvSpPr>
              <p:spPr>
                <a:xfrm>
                  <a:off x="5382207" y="2021011"/>
                  <a:ext cx="24878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  <a:latin typeface="Chalkboard" panose="03050602040202020205" pitchFamily="66" charset="77"/>
                      <a:cs typeface="Calibri" panose="020F0502020204030204" pitchFamily="34" charset="0"/>
                    </a:rPr>
                    <a:t>i</a:t>
                  </a:r>
                </a:p>
              </p:txBody>
            </p:sp>
          </p:grpSp>
        </p:grp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1696153-4DA7-9B47-A235-7AE1EFC4A4AC}"/>
              </a:ext>
            </a:extLst>
          </p:cNvPr>
          <p:cNvGrpSpPr/>
          <p:nvPr/>
        </p:nvGrpSpPr>
        <p:grpSpPr>
          <a:xfrm>
            <a:off x="6095238" y="825298"/>
            <a:ext cx="2084903" cy="1819814"/>
            <a:chOff x="6095238" y="825298"/>
            <a:chExt cx="2084903" cy="1819814"/>
          </a:xfrm>
        </p:grpSpPr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5A051DEF-74FE-3148-AF6B-44AAB79AB063}"/>
                </a:ext>
              </a:extLst>
            </p:cNvPr>
            <p:cNvGrpSpPr/>
            <p:nvPr/>
          </p:nvGrpSpPr>
          <p:grpSpPr>
            <a:xfrm>
              <a:off x="6095238" y="825298"/>
              <a:ext cx="2084903" cy="1819814"/>
              <a:chOff x="5382207" y="909438"/>
              <a:chExt cx="2084903" cy="1819814"/>
            </a:xfrm>
          </p:grpSpPr>
          <p:sp>
            <p:nvSpPr>
              <p:cNvPr id="148" name="Oval 147">
                <a:extLst>
                  <a:ext uri="{FF2B5EF4-FFF2-40B4-BE49-F238E27FC236}">
                    <a16:creationId xmlns:a16="http://schemas.microsoft.com/office/drawing/2014/main" id="{8D8933C9-5E39-B642-957D-772FD4DFB859}"/>
                  </a:ext>
                </a:extLst>
              </p:cNvPr>
              <p:cNvSpPr/>
              <p:nvPr/>
            </p:nvSpPr>
            <p:spPr>
              <a:xfrm>
                <a:off x="5785295" y="1523784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5EAF6E09-44BB-8B43-9124-108731CB3EDD}"/>
                  </a:ext>
                </a:extLst>
              </p:cNvPr>
              <p:cNvSpPr/>
              <p:nvPr/>
            </p:nvSpPr>
            <p:spPr>
              <a:xfrm>
                <a:off x="6520524" y="1525782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7FE8DCE8-DCA5-DA4F-8A29-B42F2E77357D}"/>
                  </a:ext>
                </a:extLst>
              </p:cNvPr>
              <p:cNvSpPr/>
              <p:nvPr/>
            </p:nvSpPr>
            <p:spPr>
              <a:xfrm>
                <a:off x="7238510" y="1517650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AE29AADA-3E54-D447-A986-E65BC143FCA3}"/>
                  </a:ext>
                </a:extLst>
              </p:cNvPr>
              <p:cNvSpPr/>
              <p:nvPr/>
            </p:nvSpPr>
            <p:spPr>
              <a:xfrm>
                <a:off x="5784850" y="1997471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A777AFF0-CCC6-DC48-B915-2FD0C65C137D}"/>
                  </a:ext>
                </a:extLst>
              </p:cNvPr>
              <p:cNvSpPr/>
              <p:nvPr/>
            </p:nvSpPr>
            <p:spPr>
              <a:xfrm>
                <a:off x="6517786" y="1992172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5E92F2E4-3336-9B4F-841E-746422F23E5C}"/>
                  </a:ext>
                </a:extLst>
              </p:cNvPr>
              <p:cNvSpPr/>
              <p:nvPr/>
            </p:nvSpPr>
            <p:spPr>
              <a:xfrm>
                <a:off x="7232650" y="1984771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Oval 153">
                <a:extLst>
                  <a:ext uri="{FF2B5EF4-FFF2-40B4-BE49-F238E27FC236}">
                    <a16:creationId xmlns:a16="http://schemas.microsoft.com/office/drawing/2014/main" id="{B7851CF0-34D5-E24B-998F-337537A9A904}"/>
                  </a:ext>
                </a:extLst>
              </p:cNvPr>
              <p:cNvSpPr/>
              <p:nvPr/>
            </p:nvSpPr>
            <p:spPr>
              <a:xfrm>
                <a:off x="5784850" y="2493764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6394D7EB-3AF6-7E4F-9AA6-3D19DE31F526}"/>
                  </a:ext>
                </a:extLst>
              </p:cNvPr>
              <p:cNvSpPr/>
              <p:nvPr/>
            </p:nvSpPr>
            <p:spPr>
              <a:xfrm>
                <a:off x="6522466" y="2500652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id="{0FC670EA-139A-8D44-A9A3-744C48832565}"/>
                  </a:ext>
                </a:extLst>
              </p:cNvPr>
              <p:cNvSpPr/>
              <p:nvPr/>
            </p:nvSpPr>
            <p:spPr>
              <a:xfrm>
                <a:off x="7229475" y="2500652"/>
                <a:ext cx="228600" cy="228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C7429C02-EEA5-734B-867B-178D1C77A1E1}"/>
                  </a:ext>
                </a:extLst>
              </p:cNvPr>
              <p:cNvGrpSpPr/>
              <p:nvPr/>
            </p:nvGrpSpPr>
            <p:grpSpPr>
              <a:xfrm>
                <a:off x="5382207" y="909438"/>
                <a:ext cx="1553632" cy="1511683"/>
                <a:chOff x="5382207" y="909438"/>
                <a:chExt cx="1553632" cy="1511683"/>
              </a:xfrm>
            </p:grpSpPr>
            <p:cxnSp>
              <p:nvCxnSpPr>
                <p:cNvPr id="158" name="Straight Arrow Connector 157">
                  <a:extLst>
                    <a:ext uri="{FF2B5EF4-FFF2-40B4-BE49-F238E27FC236}">
                      <a16:creationId xmlns:a16="http://schemas.microsoft.com/office/drawing/2014/main" id="{47EA14A7-BEF9-1647-ADAE-42D9DDE980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0" cy="865737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Arrow Connector 158">
                  <a:extLst>
                    <a:ext uri="{FF2B5EF4-FFF2-40B4-BE49-F238E27FC236}">
                      <a16:creationId xmlns:a16="http://schemas.microsoft.com/office/drawing/2014/main" id="{DD8D4713-C750-564F-847B-8DC22881FB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51595" y="1355329"/>
                  <a:ext cx="1054005" cy="0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46C4EB2C-59CB-2648-A3D9-5D911E2ABA9B}"/>
                    </a:ext>
                  </a:extLst>
                </p:cNvPr>
                <p:cNvSpPr txBox="1"/>
                <p:nvPr/>
              </p:nvSpPr>
              <p:spPr>
                <a:xfrm>
                  <a:off x="6622933" y="909438"/>
                  <a:ext cx="31290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</a:rPr>
                    <a:t>n</a:t>
                  </a:r>
                </a:p>
              </p:txBody>
            </p:sp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40C89572-9F61-DD44-8F77-0BDA0F15C3EC}"/>
                    </a:ext>
                  </a:extLst>
                </p:cNvPr>
                <p:cNvSpPr txBox="1"/>
                <p:nvPr/>
              </p:nvSpPr>
              <p:spPr>
                <a:xfrm>
                  <a:off x="5382207" y="2021011"/>
                  <a:ext cx="24878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tx2"/>
                      </a:solidFill>
                      <a:latin typeface="Chalkboard" panose="03050602040202020205" pitchFamily="66" charset="77"/>
                      <a:cs typeface="Calibri" panose="020F0502020204030204" pitchFamily="34" charset="0"/>
                    </a:rPr>
                    <a:t>i</a:t>
                  </a:r>
                </a:p>
              </p:txBody>
            </p:sp>
          </p:grp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F4E2DE0E-19A0-AF46-9299-8C728A877260}"/>
                </a:ext>
              </a:extLst>
            </p:cNvPr>
            <p:cNvGrpSpPr/>
            <p:nvPr/>
          </p:nvGrpSpPr>
          <p:grpSpPr>
            <a:xfrm>
              <a:off x="6621216" y="1675909"/>
              <a:ext cx="1447800" cy="868702"/>
              <a:chOff x="756414" y="1662110"/>
              <a:chExt cx="1447800" cy="868702"/>
            </a:xfrm>
          </p:grpSpPr>
          <p:cxnSp>
            <p:nvCxnSpPr>
              <p:cNvPr id="163" name="Straight Arrow Connector 162">
                <a:extLst>
                  <a:ext uri="{FF2B5EF4-FFF2-40B4-BE49-F238E27FC236}">
                    <a16:creationId xmlns:a16="http://schemas.microsoft.com/office/drawing/2014/main" id="{3FC74C25-1B64-4847-AAC7-8CFA2B2232F2}"/>
                  </a:ext>
                </a:extLst>
              </p:cNvPr>
              <p:cNvCxnSpPr/>
              <p:nvPr/>
            </p:nvCxnSpPr>
            <p:spPr>
              <a:xfrm flipH="1">
                <a:off x="756414" y="1668244"/>
                <a:ext cx="445" cy="24508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17445867-D23A-AA4C-BB9D-07FE8967DC3C}"/>
                  </a:ext>
                </a:extLst>
              </p:cNvPr>
              <p:cNvCxnSpPr/>
              <p:nvPr/>
            </p:nvCxnSpPr>
            <p:spPr>
              <a:xfrm>
                <a:off x="756414" y="2141931"/>
                <a:ext cx="0" cy="267693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Arrow Connector 164">
                <a:extLst>
                  <a:ext uri="{FF2B5EF4-FFF2-40B4-BE49-F238E27FC236}">
                    <a16:creationId xmlns:a16="http://schemas.microsoft.com/office/drawing/2014/main" id="{8D00BCE7-A0F1-1140-88C3-20D3B4186DA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0714" y="1662110"/>
                <a:ext cx="603631" cy="86181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Arrow Connector 165">
                <a:extLst>
                  <a:ext uri="{FF2B5EF4-FFF2-40B4-BE49-F238E27FC236}">
                    <a16:creationId xmlns:a16="http://schemas.microsoft.com/office/drawing/2014/main" id="{6D54DFE3-1410-594E-A72F-7F9A53E0AA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74345" y="1662110"/>
                <a:ext cx="15005" cy="24592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Arrow Connector 166">
                <a:extLst>
                  <a:ext uri="{FF2B5EF4-FFF2-40B4-BE49-F238E27FC236}">
                    <a16:creationId xmlns:a16="http://schemas.microsoft.com/office/drawing/2014/main" id="{FEB0FF6E-5A9A-EE4C-A7D9-602C2CCB8632}"/>
                  </a:ext>
                </a:extLst>
              </p:cNvPr>
              <p:cNvCxnSpPr/>
              <p:nvPr/>
            </p:nvCxnSpPr>
            <p:spPr>
              <a:xfrm>
                <a:off x="1489350" y="2136632"/>
                <a:ext cx="4680" cy="27988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Arrow Connector 167">
                <a:extLst>
                  <a:ext uri="{FF2B5EF4-FFF2-40B4-BE49-F238E27FC236}">
                    <a16:creationId xmlns:a16="http://schemas.microsoft.com/office/drawing/2014/main" id="{AA12CC7C-31EE-1449-9285-40096EA92FCF}"/>
                  </a:ext>
                </a:extLst>
              </p:cNvPr>
              <p:cNvCxnSpPr/>
              <p:nvPr/>
            </p:nvCxnSpPr>
            <p:spPr>
              <a:xfrm>
                <a:off x="2201039" y="1662110"/>
                <a:ext cx="3175" cy="238521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Arrow Connector 168">
                <a:extLst>
                  <a:ext uri="{FF2B5EF4-FFF2-40B4-BE49-F238E27FC236}">
                    <a16:creationId xmlns:a16="http://schemas.microsoft.com/office/drawing/2014/main" id="{346F24AC-66E6-D54D-8206-D40C693F4CEB}"/>
                  </a:ext>
                </a:extLst>
              </p:cNvPr>
              <p:cNvCxnSpPr/>
              <p:nvPr/>
            </p:nvCxnSpPr>
            <p:spPr>
              <a:xfrm flipH="1">
                <a:off x="2201039" y="2129231"/>
                <a:ext cx="3175" cy="287281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Arrow Connector 169">
                <a:extLst>
                  <a:ext uri="{FF2B5EF4-FFF2-40B4-BE49-F238E27FC236}">
                    <a16:creationId xmlns:a16="http://schemas.microsoft.com/office/drawing/2014/main" id="{EE138CE6-E7C4-724C-A2FA-2DE952E5052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08330" y="1662110"/>
                <a:ext cx="592709" cy="86870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17185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2" grpId="0"/>
      <p:bldP spid="127" grpId="0"/>
      <p:bldP spid="95" grpId="0" animBg="1"/>
      <p:bldP spid="9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0227F-3697-624F-99D5-7CB693AAA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Transformations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9C2D2D-9AC5-4D41-AB02-27FD2EE06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C8210E9-AF9F-EE4C-BBC9-C5C49B4BEC6A}"/>
              </a:ext>
            </a:extLst>
          </p:cNvPr>
          <p:cNvSpPr/>
          <p:nvPr/>
        </p:nvSpPr>
        <p:spPr>
          <a:xfrm>
            <a:off x="817944" y="1646153"/>
            <a:ext cx="30480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Jo and Kulkarni 2011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7061B23-C014-7844-99BA-009AFEA09C56}"/>
              </a:ext>
            </a:extLst>
          </p:cNvPr>
          <p:cNvSpPr/>
          <p:nvPr/>
        </p:nvSpPr>
        <p:spPr>
          <a:xfrm>
            <a:off x="4899949" y="2762477"/>
            <a:ext cx="30480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Rajbhandari et. al. 2016a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8DC6952-C4BE-CB4A-AA75-3829D805FA52}"/>
              </a:ext>
            </a:extLst>
          </p:cNvPr>
          <p:cNvSpPr/>
          <p:nvPr/>
        </p:nvSpPr>
        <p:spPr>
          <a:xfrm>
            <a:off x="4892233" y="1625303"/>
            <a:ext cx="30480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Jo and </a:t>
            </a:r>
            <a:r>
              <a:rPr lang="en-US"/>
              <a:t>Kulkarni 2012</a:t>
            </a:r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E092748-37AE-EB46-8F6D-FE7DA9D0FF1F}"/>
              </a:ext>
            </a:extLst>
          </p:cNvPr>
          <p:cNvSpPr/>
          <p:nvPr/>
        </p:nvSpPr>
        <p:spPr>
          <a:xfrm>
            <a:off x="4899949" y="3878801"/>
            <a:ext cx="30480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Rajbhandari et. al. 2016b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7E928EC-EDE2-E647-9FF3-D848C06EE62E}"/>
              </a:ext>
            </a:extLst>
          </p:cNvPr>
          <p:cNvSpPr/>
          <p:nvPr/>
        </p:nvSpPr>
        <p:spPr>
          <a:xfrm>
            <a:off x="780326" y="2762477"/>
            <a:ext cx="30480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Sakka et. al. 2017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B283606-4029-1E4F-9896-5E9AD41F259A}"/>
              </a:ext>
            </a:extLst>
          </p:cNvPr>
          <p:cNvSpPr/>
          <p:nvPr/>
        </p:nvSpPr>
        <p:spPr>
          <a:xfrm>
            <a:off x="775503" y="3878801"/>
            <a:ext cx="30480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Sundararajah et. al. 2017</a:t>
            </a:r>
          </a:p>
        </p:txBody>
      </p:sp>
    </p:spTree>
    <p:extLst>
      <p:ext uri="{BB962C8B-B14F-4D97-AF65-F5344CB8AC3E}">
        <p14:creationId xmlns:p14="http://schemas.microsoft.com/office/powerpoint/2010/main" val="2400965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ECBE1FBC-719F-964C-9068-5B5F36A1092E}"/>
              </a:ext>
            </a:extLst>
          </p:cNvPr>
          <p:cNvGrpSpPr/>
          <p:nvPr/>
        </p:nvGrpSpPr>
        <p:grpSpPr>
          <a:xfrm>
            <a:off x="152400" y="2815278"/>
            <a:ext cx="3886200" cy="1903468"/>
            <a:chOff x="152400" y="2815278"/>
            <a:chExt cx="3886200" cy="190346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28E574A-5986-E749-BCD5-B7130BC2D1A5}"/>
                </a:ext>
              </a:extLst>
            </p:cNvPr>
            <p:cNvSpPr txBox="1"/>
            <p:nvPr/>
          </p:nvSpPr>
          <p:spPr>
            <a:xfrm>
              <a:off x="152400" y="3333751"/>
              <a:ext cx="3886200" cy="1384995"/>
            </a:xfrm>
            <a:prstGeom prst="rect">
              <a:avLst/>
            </a:prstGeom>
            <a:noFill/>
            <a:ln w="317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void traverse(int i, Node* n){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  if(n==NULL) return;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  traverse(i, n-&gt;l);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  traverse(i, n-&gt;r);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  </a:t>
              </a:r>
              <a:r>
                <a:rPr lang="en-US" sz="1200" dirty="0">
                  <a:solidFill>
                    <a:srgbClr val="FF0000"/>
                  </a:solidFill>
                  <a:latin typeface="Monaco" pitchFamily="2" charset="77"/>
                </a:rPr>
                <a:t>for(i=0; i&lt;N; i++)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    n-&gt;x[i] = n-&gt;l-&gt;x[i+1]+n-&gt;r-&gt;x[i+1];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}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192724D7-C0DE-9945-A0AE-6C5098F34AF0}"/>
                </a:ext>
              </a:extLst>
            </p:cNvPr>
            <p:cNvCxnSpPr>
              <a:stCxn id="4" idx="2"/>
              <a:endCxn id="6" idx="0"/>
            </p:cNvCxnSpPr>
            <p:nvPr/>
          </p:nvCxnSpPr>
          <p:spPr>
            <a:xfrm>
              <a:off x="2095500" y="2817555"/>
              <a:ext cx="0" cy="516196"/>
            </a:xfrm>
            <a:prstGeom prst="straightConnector1">
              <a:avLst/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1515D92-85EE-5E46-9E3A-BD735AB11200}"/>
                </a:ext>
              </a:extLst>
            </p:cNvPr>
            <p:cNvSpPr txBox="1"/>
            <p:nvPr/>
          </p:nvSpPr>
          <p:spPr>
            <a:xfrm>
              <a:off x="2147078" y="2815278"/>
              <a:ext cx="12689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Interchange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800AEAF-CD3E-AE48-B942-16407E6C9BB2}"/>
              </a:ext>
            </a:extLst>
          </p:cNvPr>
          <p:cNvGrpSpPr/>
          <p:nvPr/>
        </p:nvGrpSpPr>
        <p:grpSpPr>
          <a:xfrm>
            <a:off x="3846151" y="1063229"/>
            <a:ext cx="5069249" cy="1754326"/>
            <a:chOff x="3846151" y="1063229"/>
            <a:chExt cx="5069249" cy="1754326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D23A19F-88C5-3D40-9B72-0899592F14A9}"/>
                </a:ext>
              </a:extLst>
            </p:cNvPr>
            <p:cNvSpPr txBox="1"/>
            <p:nvPr/>
          </p:nvSpPr>
          <p:spPr>
            <a:xfrm>
              <a:off x="3846151" y="1612294"/>
              <a:ext cx="13789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code </a:t>
              </a:r>
            </a:p>
            <a:p>
              <a:pPr algn="ctr"/>
              <a:r>
                <a:rPr lang="en-US" dirty="0"/>
                <a:t>motion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8A2C599-5D43-574A-B0EE-E27339611AC0}"/>
                </a:ext>
              </a:extLst>
            </p:cNvPr>
            <p:cNvSpPr txBox="1"/>
            <p:nvPr/>
          </p:nvSpPr>
          <p:spPr>
            <a:xfrm>
              <a:off x="5105400" y="1063229"/>
              <a:ext cx="3810000" cy="1754326"/>
            </a:xfrm>
            <a:prstGeom prst="rect">
              <a:avLst/>
            </a:prstGeom>
            <a:noFill/>
            <a:ln w="317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for(i=0; i&lt;N; i++)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	traverse(i, root);</a:t>
              </a:r>
            </a:p>
            <a:p>
              <a:endParaRPr lang="en-US" sz="1200" dirty="0">
                <a:solidFill>
                  <a:schemeClr val="tx2"/>
                </a:solidFill>
                <a:latin typeface="Monaco" pitchFamily="2" charset="77"/>
              </a:endParaRP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void traverse(int i, Node* n){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  if(n==NULL) return;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  </a:t>
              </a:r>
              <a:r>
                <a:rPr lang="en-US" sz="1200" dirty="0">
                  <a:solidFill>
                    <a:srgbClr val="FF0000"/>
                  </a:solidFill>
                  <a:latin typeface="Monaco" pitchFamily="2" charset="77"/>
                </a:rPr>
                <a:t>n-&gt;x[i] = n-&gt;l-&gt;x[i+1]+n-&gt;r-&gt;x[i+1];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  traverse(i, n-&gt;l);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  traverse(i, n-&gt;r);</a:t>
              </a:r>
            </a:p>
            <a:p>
              <a:r>
                <a:rPr lang="en-US" sz="1200" dirty="0">
                  <a:solidFill>
                    <a:schemeClr val="tx2"/>
                  </a:solidFill>
                  <a:latin typeface="Monaco" pitchFamily="2" charset="77"/>
                </a:rPr>
                <a:t>}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3457AC67-91F0-2344-9592-5935052255C5}"/>
                </a:ext>
              </a:extLst>
            </p:cNvPr>
            <p:cNvCxnSpPr>
              <a:stCxn id="4" idx="3"/>
              <a:endCxn id="5" idx="1"/>
            </p:cNvCxnSpPr>
            <p:nvPr/>
          </p:nvCxnSpPr>
          <p:spPr>
            <a:xfrm>
              <a:off x="4038600" y="1940392"/>
              <a:ext cx="1066800" cy="0"/>
            </a:xfrm>
            <a:prstGeom prst="straightConnector1">
              <a:avLst/>
            </a:prstGeom>
            <a:ln w="635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BFC51E5-AEEA-294D-ACD9-9CCF1C39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Composability of Transformations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F9A776-B11B-D044-9716-8AB5804234A2}"/>
              </a:ext>
            </a:extLst>
          </p:cNvPr>
          <p:cNvSpPr txBox="1"/>
          <p:nvPr/>
        </p:nvSpPr>
        <p:spPr>
          <a:xfrm>
            <a:off x="152400" y="1063229"/>
            <a:ext cx="3886200" cy="1754326"/>
          </a:xfrm>
          <a:prstGeom prst="rect">
            <a:avLst/>
          </a:prstGeom>
          <a:noFill/>
          <a:ln w="317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for(i=0; i&lt;N; i++)</a:t>
            </a:r>
          </a:p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	traverse(i, root);</a:t>
            </a:r>
          </a:p>
          <a:p>
            <a:endParaRPr lang="en-US" sz="1200" dirty="0">
              <a:solidFill>
                <a:schemeClr val="tx2"/>
              </a:solidFill>
              <a:latin typeface="Monaco" pitchFamily="2" charset="77"/>
            </a:endParaRPr>
          </a:p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void traverse(int i, Node* n){</a:t>
            </a:r>
          </a:p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  if(n==NULL) return;</a:t>
            </a:r>
          </a:p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  traverse(i, n-&gt;l);</a:t>
            </a:r>
          </a:p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  traverse(i, n-&gt;r);</a:t>
            </a:r>
          </a:p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  n-&gt;x[i] = n-&gt;l-&gt;x[i+1]+n-&gt;r-&gt;x[i+1];</a:t>
            </a:r>
          </a:p>
          <a:p>
            <a:r>
              <a:rPr lang="en-US" sz="1200" dirty="0">
                <a:solidFill>
                  <a:schemeClr val="tx2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E847DB-D33F-5844-A46A-F7DD30E2F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BB0D-B5A7-4AD7-8624-6645CF0AB6F4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B1F044E-65D7-B048-9488-008FB71DC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4394" y="3436753"/>
            <a:ext cx="457200" cy="4279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A0F8F81-C185-DC44-AC19-8FB371C694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594" y="1128466"/>
            <a:ext cx="558800" cy="5461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7C62E89-637E-7B4F-9432-511656A1DC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949" y="3438535"/>
            <a:ext cx="558800" cy="5461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A51D94A-B7BC-7243-8F2E-21A224500D8A}"/>
              </a:ext>
            </a:extLst>
          </p:cNvPr>
          <p:cNvGrpSpPr/>
          <p:nvPr/>
        </p:nvGrpSpPr>
        <p:grpSpPr>
          <a:xfrm>
            <a:off x="3846151" y="2815278"/>
            <a:ext cx="5107349" cy="1903467"/>
            <a:chOff x="3846151" y="2815278"/>
            <a:chExt cx="5107349" cy="1903467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CB5F2FF1-9706-AD4F-9AD4-4149F894DE25}"/>
                </a:ext>
              </a:extLst>
            </p:cNvPr>
            <p:cNvGrpSpPr/>
            <p:nvPr/>
          </p:nvGrpSpPr>
          <p:grpSpPr>
            <a:xfrm>
              <a:off x="4038600" y="2817555"/>
              <a:ext cx="4914900" cy="1901190"/>
              <a:chOff x="4038600" y="2817555"/>
              <a:chExt cx="4914900" cy="1901190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33DF9ED-AE0E-F845-8520-B2C6CDE577F9}"/>
                  </a:ext>
                </a:extLst>
              </p:cNvPr>
              <p:cNvSpPr txBox="1"/>
              <p:nvPr/>
            </p:nvSpPr>
            <p:spPr>
              <a:xfrm>
                <a:off x="5067300" y="3333750"/>
                <a:ext cx="3886200" cy="1384995"/>
              </a:xfrm>
              <a:prstGeom prst="rect">
                <a:avLst/>
              </a:prstGeom>
              <a:noFill/>
              <a:ln w="3175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solidFill>
                      <a:schemeClr val="tx2"/>
                    </a:solidFill>
                    <a:latin typeface="Monaco" pitchFamily="2" charset="77"/>
                  </a:rPr>
                  <a:t>void traverse(int i, Node* n){</a:t>
                </a:r>
              </a:p>
              <a:p>
                <a:r>
                  <a:rPr lang="en-US" sz="1200" dirty="0">
                    <a:solidFill>
                      <a:schemeClr val="tx2"/>
                    </a:solidFill>
                    <a:latin typeface="Monaco" pitchFamily="2" charset="77"/>
                  </a:rPr>
                  <a:t>  if(n==NULL) return;</a:t>
                </a:r>
              </a:p>
              <a:p>
                <a:r>
                  <a:rPr lang="en-US" sz="1200" dirty="0">
                    <a:solidFill>
                      <a:srgbClr val="FF0000"/>
                    </a:solidFill>
                    <a:latin typeface="Monaco" pitchFamily="2" charset="77"/>
                  </a:rPr>
                  <a:t>  for(i=0; i&lt;N; i++)</a:t>
                </a:r>
              </a:p>
              <a:p>
                <a:r>
                  <a:rPr lang="en-US" sz="1200" dirty="0">
                    <a:solidFill>
                      <a:srgbClr val="FF0000"/>
                    </a:solidFill>
                    <a:latin typeface="Monaco" pitchFamily="2" charset="77"/>
                  </a:rPr>
                  <a:t>    n-&gt;x[i] = n-&gt;l-&gt;x[i+1]+n-&gt;r-&gt;x[i+1];</a:t>
                </a:r>
              </a:p>
              <a:p>
                <a:r>
                  <a:rPr lang="en-US" sz="1200" dirty="0">
                    <a:solidFill>
                      <a:schemeClr val="tx2"/>
                    </a:solidFill>
                    <a:latin typeface="Monaco" pitchFamily="2" charset="77"/>
                  </a:rPr>
                  <a:t>  traverse(i, n-&gt;l);</a:t>
                </a:r>
              </a:p>
              <a:p>
                <a:r>
                  <a:rPr lang="en-US" sz="1200" dirty="0">
                    <a:solidFill>
                      <a:schemeClr val="tx2"/>
                    </a:solidFill>
                    <a:latin typeface="Monaco" pitchFamily="2" charset="77"/>
                  </a:rPr>
                  <a:t>  traverse(i, n-&gt;r);</a:t>
                </a:r>
              </a:p>
              <a:p>
                <a:r>
                  <a:rPr lang="en-US" sz="1200" dirty="0">
                    <a:solidFill>
                      <a:schemeClr val="tx2"/>
                    </a:solidFill>
                    <a:latin typeface="Monaco" pitchFamily="2" charset="77"/>
                  </a:rPr>
                  <a:t>}</a:t>
                </a:r>
              </a:p>
            </p:txBody>
          </p: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1DD09E7A-ADA9-1D46-B801-FFFFA0A93DF0}"/>
                  </a:ext>
                </a:extLst>
              </p:cNvPr>
              <p:cNvCxnSpPr>
                <a:cxnSpLocks/>
                <a:stCxn id="5" idx="2"/>
                <a:endCxn id="8" idx="0"/>
              </p:cNvCxnSpPr>
              <p:nvPr/>
            </p:nvCxnSpPr>
            <p:spPr>
              <a:xfrm>
                <a:off x="7010400" y="2817555"/>
                <a:ext cx="0" cy="516195"/>
              </a:xfrm>
              <a:prstGeom prst="straightConnector1">
                <a:avLst/>
              </a:prstGeom>
              <a:ln w="635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B3BFF6C3-182D-5C4A-8F47-D1C3A3E7E49B}"/>
                  </a:ext>
                </a:extLst>
              </p:cNvPr>
              <p:cNvCxnSpPr>
                <a:stCxn id="6" idx="3"/>
                <a:endCxn id="8" idx="1"/>
              </p:cNvCxnSpPr>
              <p:nvPr/>
            </p:nvCxnSpPr>
            <p:spPr>
              <a:xfrm flipV="1">
                <a:off x="4038600" y="4026248"/>
                <a:ext cx="1028700" cy="1"/>
              </a:xfrm>
              <a:prstGeom prst="straightConnector1">
                <a:avLst/>
              </a:prstGeom>
              <a:ln w="635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D85847E-D0DD-3745-841C-A0F9B64B9785}"/>
                </a:ext>
              </a:extLst>
            </p:cNvPr>
            <p:cNvSpPr txBox="1"/>
            <p:nvPr/>
          </p:nvSpPr>
          <p:spPr>
            <a:xfrm>
              <a:off x="7094078" y="2815278"/>
              <a:ext cx="12689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Interchange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C9BC804-CFAB-3340-9A08-6DF76A1A445D}"/>
                </a:ext>
              </a:extLst>
            </p:cNvPr>
            <p:cNvSpPr txBox="1"/>
            <p:nvPr/>
          </p:nvSpPr>
          <p:spPr>
            <a:xfrm>
              <a:off x="3846151" y="3693808"/>
              <a:ext cx="1378904" cy="782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code </a:t>
              </a:r>
            </a:p>
            <a:p>
              <a:pPr algn="ctr"/>
              <a:r>
                <a:rPr lang="en-US" dirty="0"/>
                <a:t>motion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E9E34338-5571-6743-9791-1B50AAC00916}"/>
              </a:ext>
            </a:extLst>
          </p:cNvPr>
          <p:cNvSpPr/>
          <p:nvPr/>
        </p:nvSpPr>
        <p:spPr>
          <a:xfrm rot="21091705">
            <a:off x="3416015" y="2456589"/>
            <a:ext cx="2375185" cy="112004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PolyRec</a:t>
            </a:r>
          </a:p>
        </p:txBody>
      </p:sp>
    </p:spTree>
    <p:extLst>
      <p:ext uri="{BB962C8B-B14F-4D97-AF65-F5344CB8AC3E}">
        <p14:creationId xmlns:p14="http://schemas.microsoft.com/office/powerpoint/2010/main" val="14082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6|13|13.9|30.5|11.3|20.9|6.8"/>
</p:tagLst>
</file>

<file path=ppt/theme/theme1.xml><?xml version="1.0" encoding="utf-8"?>
<a:theme xmlns:a="http://schemas.openxmlformats.org/drawingml/2006/main" name="Office Theme">
  <a:themeElements>
    <a:clrScheme name="PLCL">
      <a:dk1>
        <a:srgbClr val="0000DC"/>
      </a:dk1>
      <a:lt1>
        <a:srgbClr val="FFFFFF"/>
      </a:lt1>
      <a:dk2>
        <a:srgbClr val="000000"/>
      </a:dk2>
      <a:lt2>
        <a:srgbClr val="FFFFFF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63277</TotalTime>
  <Words>4316</Words>
  <Application>Microsoft Macintosh PowerPoint</Application>
  <PresentationFormat>On-screen Show (16:9)</PresentationFormat>
  <Paragraphs>705</Paragraphs>
  <Slides>29</Slides>
  <Notes>28</Notes>
  <HiddenSlides>4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Calibri</vt:lpstr>
      <vt:lpstr>Cambria Math</vt:lpstr>
      <vt:lpstr>Chalkboard</vt:lpstr>
      <vt:lpstr>Gill Sans MT</vt:lpstr>
      <vt:lpstr>LinBiolinumT</vt:lpstr>
      <vt:lpstr>LinLibertineT</vt:lpstr>
      <vt:lpstr>Monaco</vt:lpstr>
      <vt:lpstr>Wingdings</vt:lpstr>
      <vt:lpstr>Office Theme</vt:lpstr>
      <vt:lpstr>Composable, Sound Transformations of Nested Recursion and Loops </vt:lpstr>
      <vt:lpstr>Loops and Recursion</vt:lpstr>
      <vt:lpstr>Dynamic Instances and Iteration Space</vt:lpstr>
      <vt:lpstr>Scheduling Transformation</vt:lpstr>
      <vt:lpstr>Composability of Transformations</vt:lpstr>
      <vt:lpstr>Dynamic Instances and Iteration Space</vt:lpstr>
      <vt:lpstr>Scheduling Transformation</vt:lpstr>
      <vt:lpstr>Scheduling Transformations</vt:lpstr>
      <vt:lpstr>Composability of Transformations</vt:lpstr>
      <vt:lpstr>Contributions</vt:lpstr>
      <vt:lpstr>Contributions</vt:lpstr>
      <vt:lpstr>Representation of Iteration Space</vt:lpstr>
      <vt:lpstr>Representation of Iteration Space</vt:lpstr>
      <vt:lpstr>Contributions</vt:lpstr>
      <vt:lpstr>Representation of Transformation</vt:lpstr>
      <vt:lpstr>Representation of Transformation</vt:lpstr>
      <vt:lpstr>Contributions</vt:lpstr>
      <vt:lpstr>Representation of Dependences</vt:lpstr>
      <vt:lpstr>Representation of Dependences</vt:lpstr>
      <vt:lpstr>Representation of Dependences</vt:lpstr>
      <vt:lpstr>Contributions</vt:lpstr>
      <vt:lpstr>Checking Soundness of Transformations</vt:lpstr>
      <vt:lpstr>Evaluation</vt:lpstr>
      <vt:lpstr>Conclusion</vt:lpstr>
      <vt:lpstr>Composable, Sound Transformations of Nested Recursion and Loops </vt:lpstr>
      <vt:lpstr>Perfectly Nested Recursion</vt:lpstr>
      <vt:lpstr>Why Multi-tape?</vt:lpstr>
      <vt:lpstr>Transformations</vt:lpstr>
      <vt:lpstr>Representation of Transformations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Kirshanthan</dc:creator>
  <cp:lastModifiedBy>Kirshanthan Sundararajah</cp:lastModifiedBy>
  <cp:revision>716</cp:revision>
  <cp:lastPrinted>2018-10-12T05:12:33Z</cp:lastPrinted>
  <dcterms:created xsi:type="dcterms:W3CDTF">2017-02-13T17:38:39Z</dcterms:created>
  <dcterms:modified xsi:type="dcterms:W3CDTF">2019-06-25T22:45:34Z</dcterms:modified>
</cp:coreProperties>
</file>